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17"/>
  </p:notesMasterIdLst>
  <p:sldIdLst>
    <p:sldId id="346" r:id="rId7"/>
    <p:sldId id="6331" r:id="rId8"/>
    <p:sldId id="6333" r:id="rId9"/>
    <p:sldId id="401" r:id="rId10"/>
    <p:sldId id="423" r:id="rId11"/>
    <p:sldId id="421" r:id="rId12"/>
    <p:sldId id="424" r:id="rId13"/>
    <p:sldId id="427" r:id="rId14"/>
    <p:sldId id="432" r:id="rId15"/>
    <p:sldId id="6313" r:id="rId1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ields, Tina L" initials="STL" lastIdx="5" clrIdx="0">
    <p:extLst>
      <p:ext uri="{19B8F6BF-5375-455C-9EA6-DF929625EA0E}">
        <p15:presenceInfo xmlns:p15="http://schemas.microsoft.com/office/powerpoint/2012/main" userId="S-1-5-21-549596881-266560194-1846952604-61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AAA4A"/>
    <a:srgbClr val="C7BD3D"/>
    <a:srgbClr val="D0B230"/>
    <a:srgbClr val="B8A450"/>
    <a:srgbClr val="CFBF5D"/>
    <a:srgbClr val="D0C85C"/>
    <a:srgbClr val="CC9900"/>
    <a:srgbClr val="99CCFF"/>
    <a:srgbClr val="FF9966"/>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39" autoAdjust="0"/>
    <p:restoredTop sz="96374" autoAdjust="0"/>
  </p:normalViewPr>
  <p:slideViewPr>
    <p:cSldViewPr>
      <p:cViewPr varScale="1">
        <p:scale>
          <a:sx n="114" d="100"/>
          <a:sy n="114" d="100"/>
        </p:scale>
        <p:origin x="1278" y="114"/>
      </p:cViewPr>
      <p:guideLst>
        <p:guide orient="horz" pos="2160"/>
        <p:guide pos="2880"/>
      </p:guideLst>
    </p:cSldViewPr>
  </p:slideViewPr>
  <p:notesTextViewPr>
    <p:cViewPr>
      <p:scale>
        <a:sx n="3" d="2"/>
        <a:sy n="3" d="2"/>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5" Type="http://schemas.openxmlformats.org/officeDocument/2006/relationships/customXml" Target="../customXml/item5.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tlshields\Documents\Resources,%20Planning%20&amp;%20Mgmt\QSA\IID%20QSA%20Consumptive%20Use%20Table%20&amp;%20Chart%202003-2075.XL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supv5\Water%20AWM\__705630%20On-Farm%20Conservation\Water%20Accounting\QSA%20Water%20Accounting\2020\2003-2020%20Water%20Transfer%20Accounting-0323202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v>1988 IID/MWD Agreement</c:v>
          </c:tx>
          <c:spPr>
            <a:solidFill>
              <a:srgbClr val="7030A0"/>
            </a:solidFill>
          </c:spPr>
          <c:invertIfNegative val="0"/>
          <c:cat>
            <c:strRef>
              <c:f>'Exhibit __'!$B$6:$B$33</c:f>
              <c:strCache>
                <c:ptCount val="28"/>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pt idx="23">
                  <c:v>2026</c:v>
                </c:pt>
                <c:pt idx="24">
                  <c:v>2027</c:v>
                </c:pt>
                <c:pt idx="25">
                  <c:v>2028</c:v>
                </c:pt>
                <c:pt idx="26">
                  <c:v>2029-2047</c:v>
                </c:pt>
                <c:pt idx="27">
                  <c:v>2048-2077</c:v>
                </c:pt>
              </c:strCache>
            </c:strRef>
          </c:cat>
          <c:val>
            <c:numRef>
              <c:f>'Exhibit __'!$D$6:$D$33</c:f>
              <c:numCache>
                <c:formatCode>#,##0</c:formatCode>
                <c:ptCount val="28"/>
                <c:pt idx="0">
                  <c:v>105000</c:v>
                </c:pt>
                <c:pt idx="1">
                  <c:v>105000</c:v>
                </c:pt>
                <c:pt idx="2">
                  <c:v>105000</c:v>
                </c:pt>
                <c:pt idx="3">
                  <c:v>105000</c:v>
                </c:pt>
                <c:pt idx="4">
                  <c:v>105000</c:v>
                </c:pt>
                <c:pt idx="5">
                  <c:v>105000</c:v>
                </c:pt>
                <c:pt idx="6">
                  <c:v>105000</c:v>
                </c:pt>
                <c:pt idx="7">
                  <c:v>105000</c:v>
                </c:pt>
                <c:pt idx="8">
                  <c:v>105000</c:v>
                </c:pt>
                <c:pt idx="9">
                  <c:v>105000</c:v>
                </c:pt>
                <c:pt idx="10">
                  <c:v>105000</c:v>
                </c:pt>
                <c:pt idx="11">
                  <c:v>105000</c:v>
                </c:pt>
                <c:pt idx="12">
                  <c:v>105000</c:v>
                </c:pt>
                <c:pt idx="13">
                  <c:v>105000</c:v>
                </c:pt>
                <c:pt idx="14">
                  <c:v>105000</c:v>
                </c:pt>
                <c:pt idx="15">
                  <c:v>105000</c:v>
                </c:pt>
                <c:pt idx="16">
                  <c:v>105000</c:v>
                </c:pt>
                <c:pt idx="17">
                  <c:v>105000</c:v>
                </c:pt>
                <c:pt idx="18">
                  <c:v>105000</c:v>
                </c:pt>
                <c:pt idx="19">
                  <c:v>105000</c:v>
                </c:pt>
                <c:pt idx="20">
                  <c:v>105000</c:v>
                </c:pt>
                <c:pt idx="21">
                  <c:v>105000</c:v>
                </c:pt>
                <c:pt idx="22">
                  <c:v>105000</c:v>
                </c:pt>
                <c:pt idx="23">
                  <c:v>105000</c:v>
                </c:pt>
                <c:pt idx="24">
                  <c:v>105000</c:v>
                </c:pt>
                <c:pt idx="25">
                  <c:v>105000</c:v>
                </c:pt>
                <c:pt idx="26">
                  <c:v>105000</c:v>
                </c:pt>
                <c:pt idx="27">
                  <c:v>105000</c:v>
                </c:pt>
              </c:numCache>
            </c:numRef>
          </c:val>
          <c:extLst>
            <c:ext xmlns:c16="http://schemas.microsoft.com/office/drawing/2014/chart" uri="{C3380CC4-5D6E-409C-BE32-E72D297353CC}">
              <c16:uniqueId val="{00000000-5A10-420B-977F-D99180822250}"/>
            </c:ext>
          </c:extLst>
        </c:ser>
        <c:ser>
          <c:idx val="1"/>
          <c:order val="1"/>
          <c:tx>
            <c:v>Miscellaneouse PPRs</c:v>
          </c:tx>
          <c:spPr>
            <a:solidFill>
              <a:schemeClr val="accent5">
                <a:lumMod val="50000"/>
              </a:schemeClr>
            </a:solidFill>
          </c:spPr>
          <c:invertIfNegative val="0"/>
          <c:cat>
            <c:strRef>
              <c:f>'Exhibit __'!$B$6:$B$33</c:f>
              <c:strCache>
                <c:ptCount val="28"/>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pt idx="23">
                  <c:v>2026</c:v>
                </c:pt>
                <c:pt idx="24">
                  <c:v>2027</c:v>
                </c:pt>
                <c:pt idx="25">
                  <c:v>2028</c:v>
                </c:pt>
                <c:pt idx="26">
                  <c:v>2029-2047</c:v>
                </c:pt>
                <c:pt idx="27">
                  <c:v>2048-2077</c:v>
                </c:pt>
              </c:strCache>
            </c:strRef>
          </c:cat>
          <c:val>
            <c:numRef>
              <c:f>'Exhibit __'!$E$6:$E$33</c:f>
              <c:numCache>
                <c:formatCode>General</c:formatCode>
                <c:ptCount val="28"/>
                <c:pt idx="0">
                  <c:v>11500</c:v>
                </c:pt>
                <c:pt idx="1">
                  <c:v>11500</c:v>
                </c:pt>
                <c:pt idx="2">
                  <c:v>11500</c:v>
                </c:pt>
                <c:pt idx="3">
                  <c:v>11500</c:v>
                </c:pt>
                <c:pt idx="4">
                  <c:v>11500</c:v>
                </c:pt>
                <c:pt idx="5">
                  <c:v>11500</c:v>
                </c:pt>
                <c:pt idx="6">
                  <c:v>11500</c:v>
                </c:pt>
                <c:pt idx="7">
                  <c:v>11500</c:v>
                </c:pt>
                <c:pt idx="8">
                  <c:v>11500</c:v>
                </c:pt>
                <c:pt idx="9">
                  <c:v>11500</c:v>
                </c:pt>
                <c:pt idx="10">
                  <c:v>11500</c:v>
                </c:pt>
                <c:pt idx="11">
                  <c:v>11500</c:v>
                </c:pt>
                <c:pt idx="12">
                  <c:v>11500</c:v>
                </c:pt>
                <c:pt idx="13">
                  <c:v>11500</c:v>
                </c:pt>
                <c:pt idx="14">
                  <c:v>11500</c:v>
                </c:pt>
                <c:pt idx="15">
                  <c:v>11500</c:v>
                </c:pt>
                <c:pt idx="16">
                  <c:v>11500</c:v>
                </c:pt>
                <c:pt idx="17">
                  <c:v>11500</c:v>
                </c:pt>
                <c:pt idx="18">
                  <c:v>11500</c:v>
                </c:pt>
                <c:pt idx="19">
                  <c:v>11500</c:v>
                </c:pt>
                <c:pt idx="20">
                  <c:v>11500</c:v>
                </c:pt>
                <c:pt idx="21">
                  <c:v>11500</c:v>
                </c:pt>
                <c:pt idx="22">
                  <c:v>11500</c:v>
                </c:pt>
                <c:pt idx="23">
                  <c:v>11500</c:v>
                </c:pt>
                <c:pt idx="24">
                  <c:v>11500</c:v>
                </c:pt>
                <c:pt idx="25">
                  <c:v>11500</c:v>
                </c:pt>
                <c:pt idx="26">
                  <c:v>11500</c:v>
                </c:pt>
                <c:pt idx="27">
                  <c:v>11500</c:v>
                </c:pt>
              </c:numCache>
            </c:numRef>
          </c:val>
          <c:extLst>
            <c:ext xmlns:c16="http://schemas.microsoft.com/office/drawing/2014/chart" uri="{C3380CC4-5D6E-409C-BE32-E72D297353CC}">
              <c16:uniqueId val="{00000001-5A10-420B-977F-D99180822250}"/>
            </c:ext>
          </c:extLst>
        </c:ser>
        <c:ser>
          <c:idx val="2"/>
          <c:order val="2"/>
          <c:tx>
            <c:v>AAC Lining Project</c:v>
          </c:tx>
          <c:spPr>
            <a:solidFill>
              <a:schemeClr val="accent6">
                <a:lumMod val="40000"/>
                <a:lumOff val="60000"/>
              </a:schemeClr>
            </a:solidFill>
          </c:spPr>
          <c:invertIfNegative val="0"/>
          <c:cat>
            <c:strRef>
              <c:f>'Exhibit __'!$B$6:$B$33</c:f>
              <c:strCache>
                <c:ptCount val="28"/>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pt idx="23">
                  <c:v>2026</c:v>
                </c:pt>
                <c:pt idx="24">
                  <c:v>2027</c:v>
                </c:pt>
                <c:pt idx="25">
                  <c:v>2028</c:v>
                </c:pt>
                <c:pt idx="26">
                  <c:v>2029-2047</c:v>
                </c:pt>
                <c:pt idx="27">
                  <c:v>2048-2077</c:v>
                </c:pt>
              </c:strCache>
            </c:strRef>
          </c:cat>
          <c:val>
            <c:numRef>
              <c:f>'Exhibit __'!$F$6:$F$33</c:f>
              <c:numCache>
                <c:formatCode>General</c:formatCode>
                <c:ptCount val="28"/>
                <c:pt idx="0">
                  <c:v>0</c:v>
                </c:pt>
                <c:pt idx="1">
                  <c:v>0</c:v>
                </c:pt>
                <c:pt idx="2">
                  <c:v>0</c:v>
                </c:pt>
                <c:pt idx="3" formatCode="#,##0">
                  <c:v>67000</c:v>
                </c:pt>
                <c:pt idx="4" formatCode="#,##0">
                  <c:v>67000</c:v>
                </c:pt>
                <c:pt idx="5" formatCode="#,##0">
                  <c:v>67000</c:v>
                </c:pt>
                <c:pt idx="6" formatCode="#,##0">
                  <c:v>67000</c:v>
                </c:pt>
                <c:pt idx="7" formatCode="#,##0">
                  <c:v>67000</c:v>
                </c:pt>
                <c:pt idx="8" formatCode="#,##0">
                  <c:v>67000</c:v>
                </c:pt>
                <c:pt idx="9" formatCode="#,##0">
                  <c:v>67000</c:v>
                </c:pt>
                <c:pt idx="10" formatCode="#,##0">
                  <c:v>67000</c:v>
                </c:pt>
                <c:pt idx="11" formatCode="#,##0">
                  <c:v>67000</c:v>
                </c:pt>
                <c:pt idx="12" formatCode="#,##0">
                  <c:v>67000</c:v>
                </c:pt>
                <c:pt idx="13" formatCode="#,##0">
                  <c:v>67000</c:v>
                </c:pt>
                <c:pt idx="14" formatCode="#,##0">
                  <c:v>67000</c:v>
                </c:pt>
                <c:pt idx="15" formatCode="#,##0">
                  <c:v>67000</c:v>
                </c:pt>
                <c:pt idx="16" formatCode="#,##0">
                  <c:v>67000</c:v>
                </c:pt>
                <c:pt idx="17" formatCode="#,##0">
                  <c:v>67000</c:v>
                </c:pt>
                <c:pt idx="18" formatCode="#,##0">
                  <c:v>67000</c:v>
                </c:pt>
                <c:pt idx="19" formatCode="#,##0">
                  <c:v>67000</c:v>
                </c:pt>
                <c:pt idx="20" formatCode="#,##0">
                  <c:v>67000</c:v>
                </c:pt>
                <c:pt idx="21" formatCode="#,##0">
                  <c:v>67000</c:v>
                </c:pt>
                <c:pt idx="22" formatCode="#,##0">
                  <c:v>67000</c:v>
                </c:pt>
                <c:pt idx="23" formatCode="#,##0">
                  <c:v>67000</c:v>
                </c:pt>
                <c:pt idx="24" formatCode="#,##0">
                  <c:v>67000</c:v>
                </c:pt>
                <c:pt idx="25" formatCode="#,##0">
                  <c:v>67000</c:v>
                </c:pt>
                <c:pt idx="26" formatCode="#,##0">
                  <c:v>67000</c:v>
                </c:pt>
                <c:pt idx="27" formatCode="#,##0">
                  <c:v>67000</c:v>
                </c:pt>
              </c:numCache>
            </c:numRef>
          </c:val>
          <c:extLst>
            <c:ext xmlns:c16="http://schemas.microsoft.com/office/drawing/2014/chart" uri="{C3380CC4-5D6E-409C-BE32-E72D297353CC}">
              <c16:uniqueId val="{00000002-5A10-420B-977F-D99180822250}"/>
            </c:ext>
          </c:extLst>
        </c:ser>
        <c:ser>
          <c:idx val="3"/>
          <c:order val="3"/>
          <c:tx>
            <c:v>IID/SDCWA Agreement</c:v>
          </c:tx>
          <c:invertIfNegative val="0"/>
          <c:cat>
            <c:strRef>
              <c:f>'Exhibit __'!$B$6:$B$33</c:f>
              <c:strCache>
                <c:ptCount val="28"/>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pt idx="23">
                  <c:v>2026</c:v>
                </c:pt>
                <c:pt idx="24">
                  <c:v>2027</c:v>
                </c:pt>
                <c:pt idx="25">
                  <c:v>2028</c:v>
                </c:pt>
                <c:pt idx="26">
                  <c:v>2029-2047</c:v>
                </c:pt>
                <c:pt idx="27">
                  <c:v>2048-2077</c:v>
                </c:pt>
              </c:strCache>
            </c:strRef>
          </c:cat>
          <c:val>
            <c:numRef>
              <c:f>'Exhibit __'!$G$6:$G$33</c:f>
              <c:numCache>
                <c:formatCode>General</c:formatCode>
                <c:ptCount val="28"/>
                <c:pt idx="0">
                  <c:v>10000</c:v>
                </c:pt>
                <c:pt idx="1">
                  <c:v>20000</c:v>
                </c:pt>
                <c:pt idx="2">
                  <c:v>30000</c:v>
                </c:pt>
                <c:pt idx="3">
                  <c:v>40000</c:v>
                </c:pt>
                <c:pt idx="4">
                  <c:v>50000</c:v>
                </c:pt>
                <c:pt idx="5">
                  <c:v>50000</c:v>
                </c:pt>
                <c:pt idx="6">
                  <c:v>60000</c:v>
                </c:pt>
                <c:pt idx="7">
                  <c:v>70000</c:v>
                </c:pt>
                <c:pt idx="8">
                  <c:v>80000</c:v>
                </c:pt>
                <c:pt idx="9">
                  <c:v>90000</c:v>
                </c:pt>
                <c:pt idx="10">
                  <c:v>100000</c:v>
                </c:pt>
                <c:pt idx="11">
                  <c:v>100000</c:v>
                </c:pt>
                <c:pt idx="12">
                  <c:v>100000</c:v>
                </c:pt>
                <c:pt idx="13">
                  <c:v>100000</c:v>
                </c:pt>
                <c:pt idx="14">
                  <c:v>100000</c:v>
                </c:pt>
                <c:pt idx="15">
                  <c:v>130000</c:v>
                </c:pt>
                <c:pt idx="16">
                  <c:v>160000</c:v>
                </c:pt>
                <c:pt idx="17">
                  <c:v>192500</c:v>
                </c:pt>
                <c:pt idx="18">
                  <c:v>205000</c:v>
                </c:pt>
                <c:pt idx="19">
                  <c:v>202500</c:v>
                </c:pt>
                <c:pt idx="20">
                  <c:v>200000</c:v>
                </c:pt>
                <c:pt idx="21">
                  <c:v>200000</c:v>
                </c:pt>
                <c:pt idx="22">
                  <c:v>200000</c:v>
                </c:pt>
                <c:pt idx="23">
                  <c:v>200000</c:v>
                </c:pt>
                <c:pt idx="24">
                  <c:v>200000</c:v>
                </c:pt>
                <c:pt idx="25">
                  <c:v>200000</c:v>
                </c:pt>
                <c:pt idx="26">
                  <c:v>200000</c:v>
                </c:pt>
                <c:pt idx="27">
                  <c:v>200000</c:v>
                </c:pt>
              </c:numCache>
            </c:numRef>
          </c:val>
          <c:extLst>
            <c:ext xmlns:c16="http://schemas.microsoft.com/office/drawing/2014/chart" uri="{C3380CC4-5D6E-409C-BE32-E72D297353CC}">
              <c16:uniqueId val="{00000003-5A10-420B-977F-D99180822250}"/>
            </c:ext>
          </c:extLst>
        </c:ser>
        <c:ser>
          <c:idx val="5"/>
          <c:order val="4"/>
          <c:tx>
            <c:v>Salton Sea Mitigation Fallowing</c:v>
          </c:tx>
          <c:invertIfNegative val="0"/>
          <c:val>
            <c:numRef>
              <c:f>'Exhibit __'!$K$6:$K$33</c:f>
              <c:numCache>
                <c:formatCode>General</c:formatCode>
                <c:ptCount val="28"/>
                <c:pt idx="0">
                  <c:v>5000</c:v>
                </c:pt>
                <c:pt idx="1">
                  <c:v>10000</c:v>
                </c:pt>
                <c:pt idx="2">
                  <c:v>15000</c:v>
                </c:pt>
                <c:pt idx="3">
                  <c:v>20000</c:v>
                </c:pt>
                <c:pt idx="4">
                  <c:v>25000</c:v>
                </c:pt>
                <c:pt idx="5">
                  <c:v>25000</c:v>
                </c:pt>
                <c:pt idx="6">
                  <c:v>30000</c:v>
                </c:pt>
                <c:pt idx="7">
                  <c:v>35000</c:v>
                </c:pt>
                <c:pt idx="8">
                  <c:v>40000</c:v>
                </c:pt>
                <c:pt idx="9">
                  <c:v>45000</c:v>
                </c:pt>
                <c:pt idx="10">
                  <c:v>70000</c:v>
                </c:pt>
                <c:pt idx="11">
                  <c:v>90000</c:v>
                </c:pt>
                <c:pt idx="12">
                  <c:v>110000</c:v>
                </c:pt>
                <c:pt idx="13">
                  <c:v>130000</c:v>
                </c:pt>
                <c:pt idx="14">
                  <c:v>150000</c:v>
                </c:pt>
              </c:numCache>
            </c:numRef>
          </c:val>
          <c:extLst>
            <c:ext xmlns:c16="http://schemas.microsoft.com/office/drawing/2014/chart" uri="{C3380CC4-5D6E-409C-BE32-E72D297353CC}">
              <c16:uniqueId val="{00000004-5A10-420B-977F-D99180822250}"/>
            </c:ext>
          </c:extLst>
        </c:ser>
        <c:ser>
          <c:idx val="4"/>
          <c:order val="5"/>
          <c:tx>
            <c:v>IID/CVWD Agreement</c:v>
          </c:tx>
          <c:spPr>
            <a:solidFill>
              <a:schemeClr val="accent4">
                <a:lumMod val="50000"/>
                <a:lumOff val="50000"/>
              </a:schemeClr>
            </a:solidFill>
          </c:spPr>
          <c:invertIfNegative val="0"/>
          <c:cat>
            <c:strRef>
              <c:f>'Exhibit __'!$B$6:$B$33</c:f>
              <c:strCache>
                <c:ptCount val="28"/>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pt idx="23">
                  <c:v>2026</c:v>
                </c:pt>
                <c:pt idx="24">
                  <c:v>2027</c:v>
                </c:pt>
                <c:pt idx="25">
                  <c:v>2028</c:v>
                </c:pt>
                <c:pt idx="26">
                  <c:v>2029-2047</c:v>
                </c:pt>
                <c:pt idx="27">
                  <c:v>2048-2077</c:v>
                </c:pt>
              </c:strCache>
            </c:strRef>
          </c:cat>
          <c:val>
            <c:numRef>
              <c:f>'Exhibit __'!$H$6:$H$33</c:f>
              <c:numCache>
                <c:formatCode>General</c:formatCode>
                <c:ptCount val="28"/>
                <c:pt idx="0">
                  <c:v>0</c:v>
                </c:pt>
                <c:pt idx="1">
                  <c:v>0</c:v>
                </c:pt>
                <c:pt idx="2">
                  <c:v>0</c:v>
                </c:pt>
                <c:pt idx="3">
                  <c:v>0</c:v>
                </c:pt>
                <c:pt idx="4">
                  <c:v>0</c:v>
                </c:pt>
                <c:pt idx="5">
                  <c:v>4000</c:v>
                </c:pt>
                <c:pt idx="6">
                  <c:v>8000</c:v>
                </c:pt>
                <c:pt idx="7">
                  <c:v>12000</c:v>
                </c:pt>
                <c:pt idx="8">
                  <c:v>16000</c:v>
                </c:pt>
                <c:pt idx="9">
                  <c:v>21000</c:v>
                </c:pt>
                <c:pt idx="10">
                  <c:v>26000</c:v>
                </c:pt>
                <c:pt idx="11">
                  <c:v>31000</c:v>
                </c:pt>
                <c:pt idx="12">
                  <c:v>36000</c:v>
                </c:pt>
                <c:pt idx="13">
                  <c:v>41000</c:v>
                </c:pt>
                <c:pt idx="14">
                  <c:v>45000</c:v>
                </c:pt>
                <c:pt idx="15">
                  <c:v>63000</c:v>
                </c:pt>
                <c:pt idx="16">
                  <c:v>68000</c:v>
                </c:pt>
                <c:pt idx="17">
                  <c:v>73000</c:v>
                </c:pt>
                <c:pt idx="18">
                  <c:v>78000</c:v>
                </c:pt>
                <c:pt idx="19">
                  <c:v>83000</c:v>
                </c:pt>
                <c:pt idx="20">
                  <c:v>88000</c:v>
                </c:pt>
                <c:pt idx="21">
                  <c:v>93000</c:v>
                </c:pt>
                <c:pt idx="22">
                  <c:v>98000</c:v>
                </c:pt>
                <c:pt idx="23">
                  <c:v>103000</c:v>
                </c:pt>
                <c:pt idx="24">
                  <c:v>103000</c:v>
                </c:pt>
                <c:pt idx="25">
                  <c:v>103000</c:v>
                </c:pt>
                <c:pt idx="26">
                  <c:v>103000</c:v>
                </c:pt>
                <c:pt idx="27">
                  <c:v>50000</c:v>
                </c:pt>
              </c:numCache>
            </c:numRef>
          </c:val>
          <c:extLst>
            <c:ext xmlns:c16="http://schemas.microsoft.com/office/drawing/2014/chart" uri="{C3380CC4-5D6E-409C-BE32-E72D297353CC}">
              <c16:uniqueId val="{00000005-5A10-420B-977F-D99180822250}"/>
            </c:ext>
          </c:extLst>
        </c:ser>
        <c:dLbls>
          <c:showLegendKey val="0"/>
          <c:showVal val="0"/>
          <c:showCatName val="0"/>
          <c:showSerName val="0"/>
          <c:showPercent val="0"/>
          <c:showBubbleSize val="0"/>
        </c:dLbls>
        <c:gapWidth val="55"/>
        <c:overlap val="100"/>
        <c:axId val="78850688"/>
        <c:axId val="78901632"/>
      </c:barChart>
      <c:catAx>
        <c:axId val="78850688"/>
        <c:scaling>
          <c:orientation val="minMax"/>
        </c:scaling>
        <c:delete val="0"/>
        <c:axPos val="b"/>
        <c:numFmt formatCode="General" sourceLinked="0"/>
        <c:majorTickMark val="none"/>
        <c:minorTickMark val="none"/>
        <c:tickLblPos val="nextTo"/>
        <c:txPr>
          <a:bodyPr/>
          <a:lstStyle/>
          <a:p>
            <a:pPr>
              <a:defRPr sz="1200" b="1">
                <a:latin typeface="+mj-lt"/>
              </a:defRPr>
            </a:pPr>
            <a:endParaRPr lang="en-US"/>
          </a:p>
        </c:txPr>
        <c:crossAx val="78901632"/>
        <c:crosses val="autoZero"/>
        <c:auto val="1"/>
        <c:lblAlgn val="ctr"/>
        <c:lblOffset val="100"/>
        <c:tickLblSkip val="2"/>
        <c:tickMarkSkip val="5"/>
        <c:noMultiLvlLbl val="0"/>
      </c:catAx>
      <c:valAx>
        <c:axId val="78901632"/>
        <c:scaling>
          <c:orientation val="minMax"/>
          <c:max val="500000"/>
        </c:scaling>
        <c:delete val="0"/>
        <c:axPos val="l"/>
        <c:majorGridlines/>
        <c:title>
          <c:tx>
            <c:rich>
              <a:bodyPr rot="-5400000" vert="horz"/>
              <a:lstStyle/>
              <a:p>
                <a:pPr>
                  <a:defRPr sz="1200">
                    <a:latin typeface="+mj-lt"/>
                  </a:defRPr>
                </a:pPr>
                <a:r>
                  <a:rPr lang="en-US" sz="1200" dirty="0">
                    <a:latin typeface="+mj-lt"/>
                  </a:rPr>
                  <a:t>IID Consumptive</a:t>
                </a:r>
                <a:r>
                  <a:rPr lang="en-US" sz="1200" baseline="0" dirty="0">
                    <a:latin typeface="+mj-lt"/>
                  </a:rPr>
                  <a:t> Use Reductions</a:t>
                </a:r>
                <a:endParaRPr lang="en-US" sz="1200" dirty="0">
                  <a:latin typeface="+mj-lt"/>
                </a:endParaRPr>
              </a:p>
            </c:rich>
          </c:tx>
          <c:layout>
            <c:manualLayout>
              <c:xMode val="edge"/>
              <c:yMode val="edge"/>
              <c:x val="9.3567262951268649E-3"/>
              <c:y val="0.1702773238250879"/>
            </c:manualLayout>
          </c:layout>
          <c:overlay val="0"/>
        </c:title>
        <c:numFmt formatCode="#,##0" sourceLinked="1"/>
        <c:majorTickMark val="none"/>
        <c:minorTickMark val="none"/>
        <c:tickLblPos val="nextTo"/>
        <c:txPr>
          <a:bodyPr/>
          <a:lstStyle/>
          <a:p>
            <a:pPr>
              <a:defRPr sz="1200" b="1">
                <a:latin typeface="+mj-lt"/>
              </a:defRPr>
            </a:pPr>
            <a:endParaRPr lang="en-US"/>
          </a:p>
        </c:txPr>
        <c:crossAx val="78850688"/>
        <c:crosses val="autoZero"/>
        <c:crossBetween val="between"/>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23"/>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3275666471443134"/>
          <c:y val="9.3786040349098557E-2"/>
          <c:w val="0.64367716911116668"/>
          <c:h val="0.88705385160497641"/>
        </c:manualLayout>
      </c:layout>
      <c:pie3DChart>
        <c:varyColors val="1"/>
        <c:ser>
          <c:idx val="0"/>
          <c:order val="0"/>
          <c:spPr>
            <a:ln w="12700">
              <a:solidFill>
                <a:schemeClr val="tx1"/>
              </a:solidFill>
            </a:ln>
          </c:spPr>
          <c:dPt>
            <c:idx val="0"/>
            <c:bubble3D val="0"/>
            <c:spPr>
              <a:solidFill>
                <a:schemeClr val="accent5">
                  <a:lumMod val="40000"/>
                  <a:lumOff val="60000"/>
                </a:schemeClr>
              </a:solidFill>
              <a:ln w="12700">
                <a:solidFill>
                  <a:schemeClr val="tx1"/>
                </a:solidFill>
              </a:ln>
              <a:effectLst/>
              <a:sp3d contourW="12700">
                <a:contourClr>
                  <a:schemeClr val="tx1"/>
                </a:contourClr>
              </a:sp3d>
            </c:spPr>
            <c:extLst>
              <c:ext xmlns:c16="http://schemas.microsoft.com/office/drawing/2014/chart" uri="{C3380CC4-5D6E-409C-BE32-E72D297353CC}">
                <c16:uniqueId val="{00000001-2BC6-48DD-8564-9E389F262EE7}"/>
              </c:ext>
            </c:extLst>
          </c:dPt>
          <c:dPt>
            <c:idx val="1"/>
            <c:bubble3D val="0"/>
            <c:spPr>
              <a:solidFill>
                <a:schemeClr val="bg1">
                  <a:lumMod val="85000"/>
                </a:schemeClr>
              </a:solidFill>
              <a:ln w="12700">
                <a:solidFill>
                  <a:schemeClr val="tx1"/>
                </a:solidFill>
              </a:ln>
              <a:effectLst/>
              <a:sp3d contourW="12700">
                <a:contourClr>
                  <a:schemeClr val="tx1"/>
                </a:contourClr>
              </a:sp3d>
            </c:spPr>
            <c:extLst>
              <c:ext xmlns:c16="http://schemas.microsoft.com/office/drawing/2014/chart" uri="{C3380CC4-5D6E-409C-BE32-E72D297353CC}">
                <c16:uniqueId val="{00000003-2BC6-48DD-8564-9E389F262EE7}"/>
              </c:ext>
            </c:extLst>
          </c:dPt>
          <c:dPt>
            <c:idx val="2"/>
            <c:bubble3D val="0"/>
            <c:spPr>
              <a:solidFill>
                <a:schemeClr val="bg1">
                  <a:lumMod val="50000"/>
                </a:schemeClr>
              </a:solidFill>
              <a:ln w="12700">
                <a:solidFill>
                  <a:schemeClr val="tx1"/>
                </a:solidFill>
              </a:ln>
              <a:effectLst/>
              <a:sp3d contourW="12700">
                <a:contourClr>
                  <a:schemeClr val="tx1"/>
                </a:contourClr>
              </a:sp3d>
            </c:spPr>
            <c:extLst>
              <c:ext xmlns:c16="http://schemas.microsoft.com/office/drawing/2014/chart" uri="{C3380CC4-5D6E-409C-BE32-E72D297353CC}">
                <c16:uniqueId val="{00000005-2BC6-48DD-8564-9E389F262EE7}"/>
              </c:ext>
            </c:extLst>
          </c:dPt>
          <c:dPt>
            <c:idx val="3"/>
            <c:bubble3D val="0"/>
            <c:spPr>
              <a:solidFill>
                <a:schemeClr val="accent5">
                  <a:lumMod val="75000"/>
                </a:schemeClr>
              </a:solidFill>
              <a:ln w="12700">
                <a:solidFill>
                  <a:schemeClr val="tx1"/>
                </a:solidFill>
              </a:ln>
              <a:effectLst/>
              <a:sp3d contourW="12700">
                <a:contourClr>
                  <a:schemeClr val="tx1"/>
                </a:contourClr>
              </a:sp3d>
            </c:spPr>
            <c:extLst>
              <c:ext xmlns:c16="http://schemas.microsoft.com/office/drawing/2014/chart" uri="{C3380CC4-5D6E-409C-BE32-E72D297353CC}">
                <c16:uniqueId val="{00000007-2BC6-48DD-8564-9E389F262EE7}"/>
              </c:ext>
            </c:extLst>
          </c:dPt>
          <c:dPt>
            <c:idx val="4"/>
            <c:bubble3D val="0"/>
            <c:spPr>
              <a:solidFill>
                <a:schemeClr val="bg1">
                  <a:lumMod val="65000"/>
                </a:schemeClr>
              </a:solidFill>
              <a:ln w="12700">
                <a:solidFill>
                  <a:schemeClr val="tx1"/>
                </a:solidFill>
              </a:ln>
              <a:effectLst/>
              <a:sp3d contourW="12700">
                <a:contourClr>
                  <a:schemeClr val="tx1"/>
                </a:contourClr>
              </a:sp3d>
            </c:spPr>
            <c:extLst>
              <c:ext xmlns:c16="http://schemas.microsoft.com/office/drawing/2014/chart" uri="{C3380CC4-5D6E-409C-BE32-E72D297353CC}">
                <c16:uniqueId val="{00000009-2BC6-48DD-8564-9E389F262EE7}"/>
              </c:ext>
            </c:extLst>
          </c:dPt>
          <c:dPt>
            <c:idx val="5"/>
            <c:bubble3D val="0"/>
            <c:spPr>
              <a:solidFill>
                <a:schemeClr val="accent5">
                  <a:lumMod val="20000"/>
                  <a:lumOff val="80000"/>
                </a:schemeClr>
              </a:solidFill>
              <a:ln w="12700">
                <a:solidFill>
                  <a:schemeClr val="tx1"/>
                </a:solidFill>
              </a:ln>
              <a:effectLst/>
              <a:sp3d contourW="12700">
                <a:contourClr>
                  <a:schemeClr val="tx1"/>
                </a:contourClr>
              </a:sp3d>
            </c:spPr>
            <c:extLst>
              <c:ext xmlns:c16="http://schemas.microsoft.com/office/drawing/2014/chart" uri="{C3380CC4-5D6E-409C-BE32-E72D297353CC}">
                <c16:uniqueId val="{0000000B-2BC6-48DD-8564-9E389F262EE7}"/>
              </c:ext>
            </c:extLst>
          </c:dPt>
          <c:dPt>
            <c:idx val="6"/>
            <c:bubble3D val="0"/>
            <c:spPr>
              <a:solidFill>
                <a:srgbClr val="A09EF8"/>
              </a:solidFill>
              <a:ln w="12700">
                <a:solidFill>
                  <a:schemeClr val="tx1"/>
                </a:solidFill>
              </a:ln>
              <a:effectLst/>
              <a:sp3d contourW="12700">
                <a:contourClr>
                  <a:schemeClr val="tx1"/>
                </a:contourClr>
              </a:sp3d>
            </c:spPr>
            <c:extLst>
              <c:ext xmlns:c16="http://schemas.microsoft.com/office/drawing/2014/chart" uri="{C3380CC4-5D6E-409C-BE32-E72D297353CC}">
                <c16:uniqueId val="{0000000D-2BC6-48DD-8564-9E389F262EE7}"/>
              </c:ext>
            </c:extLst>
          </c:dPt>
          <c:dPt>
            <c:idx val="7"/>
            <c:bubble3D val="0"/>
            <c:spPr>
              <a:solidFill>
                <a:srgbClr val="6C7CDA"/>
              </a:solidFill>
              <a:ln w="12700">
                <a:solidFill>
                  <a:schemeClr val="tx1"/>
                </a:solidFill>
              </a:ln>
              <a:effectLst/>
              <a:sp3d contourW="12700">
                <a:contourClr>
                  <a:schemeClr val="tx1"/>
                </a:contourClr>
              </a:sp3d>
            </c:spPr>
            <c:extLst>
              <c:ext xmlns:c16="http://schemas.microsoft.com/office/drawing/2014/chart" uri="{C3380CC4-5D6E-409C-BE32-E72D297353CC}">
                <c16:uniqueId val="{0000000F-2BC6-48DD-8564-9E389F262EE7}"/>
              </c:ext>
            </c:extLst>
          </c:dPt>
          <c:dLbls>
            <c:dLbl>
              <c:idx val="0"/>
              <c:layout>
                <c:manualLayout>
                  <c:x val="-6.0675690332096917E-2"/>
                  <c:y val="-0.26198576288869935"/>
                </c:manualLayout>
              </c:layout>
              <c:tx>
                <c:rich>
                  <a:bodyPr/>
                  <a:lstStyle/>
                  <a:p>
                    <a:r>
                      <a:rPr lang="en-US" dirty="0"/>
                      <a:t>1988 IID/MWD Conservation</a:t>
                    </a:r>
                    <a:r>
                      <a:rPr lang="en-US" baseline="0" dirty="0"/>
                      <a:t> Agreement, 29%</a:t>
                    </a:r>
                    <a:endParaRPr lang="en-US" dirty="0"/>
                  </a:p>
                </c:rich>
              </c:tx>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30511019283746554"/>
                      <c:h val="7.4766793796902736E-2"/>
                    </c:manualLayout>
                  </c15:layout>
                </c:ext>
                <c:ext xmlns:c16="http://schemas.microsoft.com/office/drawing/2014/chart" uri="{C3380CC4-5D6E-409C-BE32-E72D297353CC}">
                  <c16:uniqueId val="{00000001-2BC6-48DD-8564-9E389F262EE7}"/>
                </c:ext>
              </c:extLst>
            </c:dLbl>
            <c:dLbl>
              <c:idx val="1"/>
              <c:layout>
                <c:manualLayout>
                  <c:x val="0.14944871044012059"/>
                  <c:y val="-0.13779541352193667"/>
                </c:manualLayout>
              </c:layout>
              <c:tx>
                <c:rich>
                  <a:bodyPr/>
                  <a:lstStyle/>
                  <a:p>
                    <a:r>
                      <a:rPr lang="en-US" dirty="0"/>
                      <a:t>SDCWA </a:t>
                    </a:r>
                    <a:fld id="{534D82DF-957B-4E82-95E8-71FB53B75926}" type="CATEGORYNAME">
                      <a:rPr lang="en-US" smtClean="0"/>
                      <a:pPr/>
                      <a:t>[CATEGORY NAME]</a:t>
                    </a:fld>
                    <a:r>
                      <a:rPr lang="en-US" baseline="0" dirty="0"/>
                      <a:t>, </a:t>
                    </a:r>
                    <a:fld id="{D08C93D8-B8F1-431C-BAED-628683587711}" type="PERCENTAGE">
                      <a:rPr lang="en-US" baseline="0"/>
                      <a:pPr/>
                      <a:t>[PERCENTAGE]</a:t>
                    </a:fld>
                    <a:endParaRPr lang="en-US" baseline="0" dirty="0"/>
                  </a:p>
                </c:rich>
              </c:tx>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2210743801652896"/>
                      <c:h val="7.4766793796902736E-2"/>
                    </c:manualLayout>
                  </c15:layout>
                  <c15:dlblFieldTable/>
                  <c15:showDataLabelsRange val="0"/>
                </c:ext>
                <c:ext xmlns:c16="http://schemas.microsoft.com/office/drawing/2014/chart" uri="{C3380CC4-5D6E-409C-BE32-E72D297353CC}">
                  <c16:uniqueId val="{00000003-2BC6-48DD-8564-9E389F262EE7}"/>
                </c:ext>
              </c:extLst>
            </c:dLbl>
            <c:dLbl>
              <c:idx val="2"/>
              <c:layout>
                <c:manualLayout>
                  <c:x val="0.19143142231188043"/>
                  <c:y val="0.11314171936939107"/>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j-lt"/>
                        <a:ea typeface="+mn-ea"/>
                        <a:cs typeface="+mn-cs"/>
                      </a:defRPr>
                    </a:pPr>
                    <a:fld id="{06ED3B4D-D4F7-43A9-B95A-21740BB9B1ED}" type="CATEGORYNAME">
                      <a:rPr lang="en-US"/>
                      <a:pPr>
                        <a:defRPr sz="1400" b="1">
                          <a:solidFill>
                            <a:schemeClr val="bg1"/>
                          </a:solidFill>
                          <a:latin typeface="+mj-lt"/>
                        </a:defRPr>
                      </a:pPr>
                      <a:t>[CATEGORY NAME]</a:t>
                    </a:fld>
                    <a:r>
                      <a:rPr lang="en-US" baseline="0" dirty="0"/>
                      <a:t>, 26%</a:t>
                    </a:r>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j-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2BC6-48DD-8564-9E389F262EE7}"/>
                </c:ext>
              </c:extLst>
            </c:dLbl>
            <c:dLbl>
              <c:idx val="3"/>
              <c:layout>
                <c:manualLayout>
                  <c:x val="-5.7489316934556833E-2"/>
                  <c:y val="-2.8681915589814543E-2"/>
                </c:manualLayout>
              </c:layout>
              <c:tx>
                <c:rich>
                  <a:bodyPr/>
                  <a:lstStyle/>
                  <a:p>
                    <a:fld id="{E1734A05-6513-4252-914B-A910C68C1F8C}" type="CATEGORYNAME">
                      <a:rPr lang="en-US"/>
                      <a:pPr/>
                      <a:t>[CATEGORY NAME]</a:t>
                    </a:fld>
                    <a:r>
                      <a:rPr lang="en-US" baseline="0" dirty="0"/>
                      <a:t>, 11%</a:t>
                    </a:r>
                  </a:p>
                </c:rich>
              </c:tx>
              <c:dLblPos val="bestFit"/>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2BC6-48DD-8564-9E389F262EE7}"/>
                </c:ext>
              </c:extLst>
            </c:dLbl>
            <c:dLbl>
              <c:idx val="4"/>
              <c:layout>
                <c:manualLayout>
                  <c:x val="-9.9097633456974904E-4"/>
                  <c:y val="-1.7668068720061367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7531018849916489"/>
                      <c:h val="7.4766793796902736E-2"/>
                    </c:manualLayout>
                  </c15:layout>
                </c:ext>
                <c:ext xmlns:c16="http://schemas.microsoft.com/office/drawing/2014/chart" uri="{C3380CC4-5D6E-409C-BE32-E72D297353CC}">
                  <c16:uniqueId val="{00000009-2BC6-48DD-8564-9E389F262EE7}"/>
                </c:ext>
              </c:extLst>
            </c:dLbl>
            <c:dLbl>
              <c:idx val="5"/>
              <c:layout>
                <c:manualLayout>
                  <c:x val="6.1382182599075838E-2"/>
                  <c:y val="4.6887320770505787E-2"/>
                </c:manualLayout>
              </c:layout>
              <c:tx>
                <c:rich>
                  <a:bodyPr/>
                  <a:lstStyle/>
                  <a:p>
                    <a:fld id="{CBCA38CB-6150-4239-B2F7-FC376E9A9280}" type="CATEGORYNAME">
                      <a:rPr lang="en-US"/>
                      <a:pPr/>
                      <a:t>[CATEGORY NAME]</a:t>
                    </a:fld>
                    <a:r>
                      <a:rPr lang="en-US" baseline="0" dirty="0"/>
                      <a:t>, 3%</a:t>
                    </a:r>
                  </a:p>
                </c:rich>
              </c:tx>
              <c:dLblPos val="bestFit"/>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2BC6-48DD-8564-9E389F262EE7}"/>
                </c:ext>
              </c:extLst>
            </c:dLbl>
            <c:dLbl>
              <c:idx val="6"/>
              <c:layout>
                <c:manualLayout>
                  <c:x val="1.6361467213292451E-2"/>
                  <c:y val="9.875307097300226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D-2BC6-48DD-8564-9E389F262EE7}"/>
                </c:ext>
              </c:extLst>
            </c:dLbl>
            <c:dLbl>
              <c:idx val="7"/>
              <c:layout>
                <c:manualLayout>
                  <c:x val="-5.7851239669421489E-2"/>
                  <c:y val="0.15022723859180465"/>
                </c:manualLayout>
              </c:layout>
              <c:tx>
                <c:rich>
                  <a:bodyPr/>
                  <a:lstStyle/>
                  <a:p>
                    <a:fld id="{22D8B084-BB80-4C75-89DD-2303B1CEF826}" type="CATEGORYNAME">
                      <a:rPr lang="en-US"/>
                      <a:pPr/>
                      <a:t>[CATEGORY NAME]</a:t>
                    </a:fld>
                    <a:r>
                      <a:rPr lang="en-US" baseline="0" dirty="0"/>
                      <a:t>, 8%</a:t>
                    </a:r>
                  </a:p>
                </c:rich>
              </c:tx>
              <c:dLblPos val="bestFit"/>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F-2BC6-48DD-8564-9E389F262EE7}"/>
                </c:ext>
              </c:extLst>
            </c:dLbl>
            <c:dLbl>
              <c:idx val="8"/>
              <c:layout>
                <c:manualLayout>
                  <c:x val="5.3664684219884165E-3"/>
                  <c:y val="7.2398601066557327E-4"/>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0-2BC6-48DD-8564-9E389F262EE7}"/>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j-lt"/>
                    <a:ea typeface="+mn-ea"/>
                    <a:cs typeface="+mn-cs"/>
                  </a:defRPr>
                </a:pPr>
                <a:endParaRPr lang="en-US"/>
              </a:p>
            </c:txPr>
            <c:dLblPos val="bestFit"/>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Summary!$C$46:$J$46</c:f>
              <c:strCache>
                <c:ptCount val="8"/>
                <c:pt idx="0">
                  <c:v>IID/MWD Efficiency (1988 Agreement)</c:v>
                </c:pt>
                <c:pt idx="1">
                  <c:v>All-American Canal Lining</c:v>
                </c:pt>
                <c:pt idx="2">
                  <c:v>San Diego County Water Authority Conservation</c:v>
                </c:pt>
                <c:pt idx="3">
                  <c:v>Salton Sea Mitigation Conservation</c:v>
                </c:pt>
                <c:pt idx="4">
                  <c:v>Exhibit C Payback Conservation</c:v>
                </c:pt>
                <c:pt idx="5">
                  <c:v>IOPP Conservation Payback</c:v>
                </c:pt>
                <c:pt idx="6">
                  <c:v>ICS Conservation</c:v>
                </c:pt>
                <c:pt idx="7">
                  <c:v>Coachella Valley Water District Conservation</c:v>
                </c:pt>
              </c:strCache>
            </c:strRef>
          </c:cat>
          <c:val>
            <c:numRef>
              <c:f>Summary!$C$65:$J$65</c:f>
              <c:numCache>
                <c:formatCode>#,##0</c:formatCode>
                <c:ptCount val="8"/>
                <c:pt idx="0">
                  <c:v>1880130</c:v>
                </c:pt>
                <c:pt idx="1">
                  <c:v>819175</c:v>
                </c:pt>
                <c:pt idx="2">
                  <c:v>1475945.0447558933</c:v>
                </c:pt>
                <c:pt idx="3">
                  <c:v>776737</c:v>
                </c:pt>
                <c:pt idx="4">
                  <c:v>151400</c:v>
                </c:pt>
                <c:pt idx="5">
                  <c:v>242207</c:v>
                </c:pt>
                <c:pt idx="6">
                  <c:v>484176</c:v>
                </c:pt>
                <c:pt idx="7">
                  <c:v>438809</c:v>
                </c:pt>
              </c:numCache>
            </c:numRef>
          </c:val>
          <c:extLst>
            <c:ext xmlns:c16="http://schemas.microsoft.com/office/drawing/2014/chart" uri="{C3380CC4-5D6E-409C-BE32-E72D297353CC}">
              <c16:uniqueId val="{00000011-2BC6-48DD-8564-9E389F262EE7}"/>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0.65088</cdr:x>
      <cdr:y>0.5283</cdr:y>
    </cdr:from>
    <cdr:to>
      <cdr:x>0.96408</cdr:x>
      <cdr:y>0.60443</cdr:y>
    </cdr:to>
    <cdr:sp macro="" textlink="">
      <cdr:nvSpPr>
        <cdr:cNvPr id="3" name="TextBox 1"/>
        <cdr:cNvSpPr txBox="1"/>
      </cdr:nvSpPr>
      <cdr:spPr>
        <a:xfrm xmlns:a="http://schemas.openxmlformats.org/drawingml/2006/main">
          <a:off x="5300717" y="2133600"/>
          <a:ext cx="2550601" cy="307459"/>
        </a:xfrm>
        <a:prstGeom xmlns:a="http://schemas.openxmlformats.org/drawingml/2006/main" prst="rect">
          <a:avLst/>
        </a:prstGeom>
        <a:solidFill xmlns:a="http://schemas.openxmlformats.org/drawingml/2006/main">
          <a:schemeClr val="bg1"/>
        </a:solidFill>
        <a:ln xmlns:a="http://schemas.openxmlformats.org/drawingml/2006/main">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accent6">
                  <a:lumMod val="40000"/>
                  <a:lumOff val="60000"/>
                </a:schemeClr>
              </a:solidFill>
              <a:effectLst/>
              <a:latin typeface="Arial Narrow" panose="020B0606020202030204" pitchFamily="34" charset="0"/>
              <a:ea typeface="+mn-ea"/>
              <a:cs typeface="+mn-cs"/>
            </a:rPr>
            <a:t>AAC Lining Project – 67,700 AF/</a:t>
          </a:r>
          <a:r>
            <a:rPr lang="en-US" sz="1400" b="1" dirty="0" err="1">
              <a:solidFill>
                <a:schemeClr val="accent6">
                  <a:lumMod val="40000"/>
                  <a:lumOff val="60000"/>
                </a:schemeClr>
              </a:solidFill>
              <a:effectLst/>
              <a:latin typeface="Arial Narrow" panose="020B0606020202030204" pitchFamily="34" charset="0"/>
            </a:rPr>
            <a:t>yr</a:t>
          </a:r>
          <a:endParaRPr lang="en-US" sz="1400" dirty="0">
            <a:solidFill>
              <a:schemeClr val="accent6">
                <a:lumMod val="40000"/>
                <a:lumOff val="60000"/>
              </a:schemeClr>
            </a:solidFill>
            <a:effectLst/>
            <a:latin typeface="Arial Narrow" panose="020B0606020202030204" pitchFamily="34" charset="0"/>
          </a:endParaRPr>
        </a:p>
      </cdr:txBody>
    </cdr:sp>
  </cdr:relSizeAnchor>
  <cdr:relSizeAnchor xmlns:cdr="http://schemas.openxmlformats.org/drawingml/2006/chartDrawing">
    <cdr:from>
      <cdr:x>0.58275</cdr:x>
      <cdr:y>0.71698</cdr:y>
    </cdr:from>
    <cdr:to>
      <cdr:x>0.96254</cdr:x>
      <cdr:y>0.79245</cdr:y>
    </cdr:to>
    <cdr:sp macro="" textlink="">
      <cdr:nvSpPr>
        <cdr:cNvPr id="4" name="TextBox 1"/>
        <cdr:cNvSpPr txBox="1"/>
      </cdr:nvSpPr>
      <cdr:spPr>
        <a:xfrm xmlns:a="http://schemas.openxmlformats.org/drawingml/2006/main">
          <a:off x="4745849" y="2895600"/>
          <a:ext cx="3092959" cy="304800"/>
        </a:xfrm>
        <a:prstGeom xmlns:a="http://schemas.openxmlformats.org/drawingml/2006/main" prst="rect">
          <a:avLst/>
        </a:prstGeom>
        <a:solidFill xmlns:a="http://schemas.openxmlformats.org/drawingml/2006/main">
          <a:schemeClr val="bg1"/>
        </a:solidFill>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pPr algn="ctr"/>
          <a:r>
            <a:rPr lang="en-US" sz="1400" b="1" dirty="0">
              <a:solidFill>
                <a:srgbClr val="7030A0"/>
              </a:solidFill>
              <a:latin typeface="Arial Narrow" panose="020B0606020202030204" pitchFamily="34" charset="0"/>
            </a:rPr>
            <a:t>1988 IID/MWD Agreement – 105,000 AF/</a:t>
          </a:r>
          <a:r>
            <a:rPr lang="en-US" sz="1400" b="1" dirty="0" err="1">
              <a:solidFill>
                <a:srgbClr val="7030A0"/>
              </a:solidFill>
              <a:latin typeface="Arial Narrow" panose="020B0606020202030204" pitchFamily="34" charset="0"/>
            </a:rPr>
            <a:t>yr</a:t>
          </a:r>
          <a:endParaRPr lang="en-US" sz="1400" b="1" dirty="0">
            <a:solidFill>
              <a:srgbClr val="7030A0"/>
            </a:solidFill>
            <a:latin typeface="Arial Narrow" panose="020B0606020202030204" pitchFamily="34" charset="0"/>
          </a:endParaRPr>
        </a:p>
      </cdr:txBody>
    </cdr:sp>
  </cdr:relSizeAnchor>
  <cdr:relSizeAnchor xmlns:cdr="http://schemas.openxmlformats.org/drawingml/2006/chartDrawing">
    <cdr:from>
      <cdr:x>0.60819</cdr:x>
      <cdr:y>0.62264</cdr:y>
    </cdr:from>
    <cdr:to>
      <cdr:x>0.96291</cdr:x>
      <cdr:y>0.69743</cdr:y>
    </cdr:to>
    <cdr:sp macro="" textlink="">
      <cdr:nvSpPr>
        <cdr:cNvPr id="5" name="TextBox 1"/>
        <cdr:cNvSpPr txBox="1"/>
      </cdr:nvSpPr>
      <cdr:spPr>
        <a:xfrm xmlns:a="http://schemas.openxmlformats.org/drawingml/2006/main">
          <a:off x="4953000" y="2514600"/>
          <a:ext cx="2888793" cy="302041"/>
        </a:xfrm>
        <a:prstGeom xmlns:a="http://schemas.openxmlformats.org/drawingml/2006/main" prst="rect">
          <a:avLst/>
        </a:prstGeom>
        <a:solidFill xmlns:a="http://schemas.openxmlformats.org/drawingml/2006/main">
          <a:schemeClr val="bg1"/>
        </a:solidFill>
        <a:ln xmlns:a="http://schemas.openxmlformats.org/drawingml/2006/main">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accent5">
                  <a:lumMod val="50000"/>
                </a:schemeClr>
              </a:solidFill>
              <a:latin typeface="Arial Narrow" panose="020B0606020202030204" pitchFamily="34" charset="0"/>
            </a:rPr>
            <a:t>IID Miscellaneous PPRs – 11,500 AF/</a:t>
          </a:r>
          <a:r>
            <a:rPr lang="en-US" sz="1400" b="1" dirty="0" err="1">
              <a:solidFill>
                <a:schemeClr val="accent5">
                  <a:lumMod val="50000"/>
                </a:schemeClr>
              </a:solidFill>
              <a:latin typeface="Arial Narrow" panose="020B0606020202030204" pitchFamily="34" charset="0"/>
            </a:rPr>
            <a:t>yr</a:t>
          </a:r>
          <a:endParaRPr lang="en-US" sz="1400" b="1" dirty="0">
            <a:solidFill>
              <a:schemeClr val="accent5">
                <a:lumMod val="50000"/>
              </a:schemeClr>
            </a:solidFill>
            <a:latin typeface="Arial Narrow" panose="020B0606020202030204" pitchFamily="34" charset="0"/>
          </a:endParaRPr>
        </a:p>
      </cdr:txBody>
    </cdr:sp>
  </cdr:relSizeAnchor>
  <cdr:relSizeAnchor xmlns:cdr="http://schemas.openxmlformats.org/drawingml/2006/chartDrawing">
    <cdr:from>
      <cdr:x>0.61788</cdr:x>
      <cdr:y>0.26415</cdr:y>
    </cdr:from>
    <cdr:to>
      <cdr:x>0.96408</cdr:x>
      <cdr:y>0.33962</cdr:y>
    </cdr:to>
    <cdr:sp macro="" textlink="">
      <cdr:nvSpPr>
        <cdr:cNvPr id="6" name="TextBox 1"/>
        <cdr:cNvSpPr txBox="1"/>
      </cdr:nvSpPr>
      <cdr:spPr>
        <a:xfrm xmlns:a="http://schemas.openxmlformats.org/drawingml/2006/main">
          <a:off x="5031918" y="1066800"/>
          <a:ext cx="2819400" cy="304800"/>
        </a:xfrm>
        <a:prstGeom xmlns:a="http://schemas.openxmlformats.org/drawingml/2006/main" prst="rect">
          <a:avLst/>
        </a:prstGeom>
        <a:solidFill xmlns:a="http://schemas.openxmlformats.org/drawingml/2006/main">
          <a:schemeClr val="bg1"/>
        </a:solidFill>
        <a:ln xmlns:a="http://schemas.openxmlformats.org/drawingml/2006/main">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accent4">
                  <a:lumMod val="50000"/>
                  <a:lumOff val="50000"/>
                </a:schemeClr>
              </a:solidFill>
              <a:latin typeface="Arial Narrow" panose="020B0606020202030204" pitchFamily="34" charset="0"/>
            </a:rPr>
            <a:t>IID/CVWD Agreement – 103,000 AF/</a:t>
          </a:r>
          <a:r>
            <a:rPr lang="en-US" sz="1400" b="1" dirty="0" err="1">
              <a:solidFill>
                <a:schemeClr val="accent4">
                  <a:lumMod val="50000"/>
                  <a:lumOff val="50000"/>
                </a:schemeClr>
              </a:solidFill>
              <a:latin typeface="Arial Narrow" panose="020B0606020202030204" pitchFamily="34" charset="0"/>
            </a:rPr>
            <a:t>yr</a:t>
          </a:r>
          <a:endParaRPr lang="en-US" sz="1400" b="1" dirty="0">
            <a:solidFill>
              <a:schemeClr val="accent4">
                <a:lumMod val="50000"/>
                <a:lumOff val="50000"/>
              </a:schemeClr>
            </a:solidFill>
            <a:latin typeface="Arial Narrow" panose="020B0606020202030204" pitchFamily="34" charset="0"/>
          </a:endParaRPr>
        </a:p>
      </cdr:txBody>
    </cdr:sp>
  </cdr:relSizeAnchor>
  <cdr:relSizeAnchor xmlns:cdr="http://schemas.openxmlformats.org/drawingml/2006/chartDrawing">
    <cdr:from>
      <cdr:x>0.11228</cdr:x>
      <cdr:y>0.20755</cdr:y>
    </cdr:from>
    <cdr:to>
      <cdr:x>0.42105</cdr:x>
      <cdr:y>0.33962</cdr:y>
    </cdr:to>
    <cdr:sp macro="" textlink="">
      <cdr:nvSpPr>
        <cdr:cNvPr id="7" name="TextBox 1"/>
        <cdr:cNvSpPr txBox="1"/>
      </cdr:nvSpPr>
      <cdr:spPr>
        <a:xfrm xmlns:a="http://schemas.openxmlformats.org/drawingml/2006/main">
          <a:off x="914400" y="838200"/>
          <a:ext cx="2514600" cy="533400"/>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accent6"/>
              </a:solidFill>
              <a:latin typeface="Arial Narrow" panose="020B0606020202030204" pitchFamily="34" charset="0"/>
            </a:rPr>
            <a:t>Salton Sea Mitigation</a:t>
          </a:r>
          <a:r>
            <a:rPr lang="en-US" sz="1400" b="1" baseline="0" dirty="0">
              <a:solidFill>
                <a:schemeClr val="accent6"/>
              </a:solidFill>
              <a:latin typeface="Arial Narrow" panose="020B0606020202030204" pitchFamily="34" charset="0"/>
            </a:rPr>
            <a:t> Fallowing</a:t>
          </a:r>
        </a:p>
        <a:p xmlns:a="http://schemas.openxmlformats.org/drawingml/2006/main">
          <a:pPr algn="ctr"/>
          <a:r>
            <a:rPr lang="en-US" sz="1400" b="1" dirty="0">
              <a:solidFill>
                <a:schemeClr val="accent6"/>
              </a:solidFill>
              <a:latin typeface="Arial Narrow" panose="020B0606020202030204" pitchFamily="34" charset="0"/>
            </a:rPr>
            <a:t>800,000 AF (2003-2017)</a:t>
          </a:r>
        </a:p>
      </cdr:txBody>
    </cdr:sp>
  </cdr:relSizeAnchor>
  <cdr:relSizeAnchor xmlns:cdr="http://schemas.openxmlformats.org/drawingml/2006/chartDrawing">
    <cdr:from>
      <cdr:x>0.60373</cdr:x>
      <cdr:y>0.43396</cdr:y>
    </cdr:from>
    <cdr:to>
      <cdr:x>0.96408</cdr:x>
      <cdr:y>0.50731</cdr:y>
    </cdr:to>
    <cdr:sp macro="" textlink="">
      <cdr:nvSpPr>
        <cdr:cNvPr id="8" name="TextBox 1"/>
        <cdr:cNvSpPr txBox="1"/>
      </cdr:nvSpPr>
      <cdr:spPr>
        <a:xfrm xmlns:a="http://schemas.openxmlformats.org/drawingml/2006/main">
          <a:off x="4916704" y="1752600"/>
          <a:ext cx="2934614" cy="296222"/>
        </a:xfrm>
        <a:prstGeom xmlns:a="http://schemas.openxmlformats.org/drawingml/2006/main" prst="rect">
          <a:avLst/>
        </a:prstGeom>
        <a:solidFill xmlns:a="http://schemas.openxmlformats.org/drawingml/2006/main">
          <a:schemeClr val="bg1"/>
        </a:solidFill>
        <a:ln xmlns:a="http://schemas.openxmlformats.org/drawingml/2006/main">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accent4"/>
              </a:solidFill>
              <a:latin typeface="Arial Narrow" panose="020B0606020202030204" pitchFamily="34" charset="0"/>
            </a:rPr>
            <a:t>IID/SDCWA Agreement – 200,000 AF/</a:t>
          </a:r>
          <a:r>
            <a:rPr lang="en-US" sz="1400" b="1" dirty="0" err="1">
              <a:solidFill>
                <a:schemeClr val="accent4"/>
              </a:solidFill>
              <a:latin typeface="Arial Narrow" panose="020B0606020202030204" pitchFamily="34" charset="0"/>
            </a:rPr>
            <a:t>yr</a:t>
          </a:r>
          <a:endParaRPr lang="en-US" sz="1400" b="1" dirty="0">
            <a:solidFill>
              <a:schemeClr val="accent4"/>
            </a:solidFill>
            <a:latin typeface="Arial Narrow" panose="020B060602020203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E7B9EFD-AE2C-4EF3-B7C7-9A29ABD6D2EA}" type="slidenum">
              <a:rPr lang="en-US"/>
              <a:pPr/>
              <a:t>‹#›</a:t>
            </a:fld>
            <a:endParaRPr lang="en-US"/>
          </a:p>
        </p:txBody>
      </p:sp>
    </p:spTree>
    <p:extLst>
      <p:ext uri="{BB962C8B-B14F-4D97-AF65-F5344CB8AC3E}">
        <p14:creationId xmlns:p14="http://schemas.microsoft.com/office/powerpoint/2010/main" val="280504544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4200">
              <a:defRPr sz="2500">
                <a:solidFill>
                  <a:schemeClr val="tx1"/>
                </a:solidFill>
                <a:latin typeface="Times New Roman" pitchFamily="18" charset="0"/>
              </a:defRPr>
            </a:lvl1pPr>
            <a:lvl2pPr marL="786016" indent="-302315" defTabSz="984200">
              <a:defRPr sz="2500">
                <a:solidFill>
                  <a:schemeClr val="tx1"/>
                </a:solidFill>
                <a:latin typeface="Times New Roman" pitchFamily="18" charset="0"/>
              </a:defRPr>
            </a:lvl2pPr>
            <a:lvl3pPr marL="1209257" indent="-241850" defTabSz="984200">
              <a:defRPr sz="2500">
                <a:solidFill>
                  <a:schemeClr val="tx1"/>
                </a:solidFill>
                <a:latin typeface="Times New Roman" pitchFamily="18" charset="0"/>
              </a:defRPr>
            </a:lvl3pPr>
            <a:lvl4pPr marL="1692960" indent="-241850" defTabSz="984200">
              <a:defRPr sz="2500">
                <a:solidFill>
                  <a:schemeClr val="tx1"/>
                </a:solidFill>
                <a:latin typeface="Times New Roman" pitchFamily="18" charset="0"/>
              </a:defRPr>
            </a:lvl4pPr>
            <a:lvl5pPr marL="2176665" indent="-241850" defTabSz="984200">
              <a:defRPr sz="2500">
                <a:solidFill>
                  <a:schemeClr val="tx1"/>
                </a:solidFill>
                <a:latin typeface="Times New Roman" pitchFamily="18" charset="0"/>
              </a:defRPr>
            </a:lvl5pPr>
            <a:lvl6pPr marL="2660365" indent="-241850" algn="r" defTabSz="984200" eaLnBrk="0" fontAlgn="base" hangingPunct="0">
              <a:spcBef>
                <a:spcPct val="0"/>
              </a:spcBef>
              <a:spcAft>
                <a:spcPct val="0"/>
              </a:spcAft>
              <a:defRPr sz="2500">
                <a:solidFill>
                  <a:schemeClr val="tx1"/>
                </a:solidFill>
                <a:latin typeface="Times New Roman" pitchFamily="18" charset="0"/>
              </a:defRPr>
            </a:lvl6pPr>
            <a:lvl7pPr marL="3144069" indent="-241850" algn="r" defTabSz="984200" eaLnBrk="0" fontAlgn="base" hangingPunct="0">
              <a:spcBef>
                <a:spcPct val="0"/>
              </a:spcBef>
              <a:spcAft>
                <a:spcPct val="0"/>
              </a:spcAft>
              <a:defRPr sz="2500">
                <a:solidFill>
                  <a:schemeClr val="tx1"/>
                </a:solidFill>
                <a:latin typeface="Times New Roman" pitchFamily="18" charset="0"/>
              </a:defRPr>
            </a:lvl7pPr>
            <a:lvl8pPr marL="3627772" indent="-241850" algn="r" defTabSz="984200" eaLnBrk="0" fontAlgn="base" hangingPunct="0">
              <a:spcBef>
                <a:spcPct val="0"/>
              </a:spcBef>
              <a:spcAft>
                <a:spcPct val="0"/>
              </a:spcAft>
              <a:defRPr sz="2500">
                <a:solidFill>
                  <a:schemeClr val="tx1"/>
                </a:solidFill>
                <a:latin typeface="Times New Roman" pitchFamily="18" charset="0"/>
              </a:defRPr>
            </a:lvl8pPr>
            <a:lvl9pPr marL="4111474" indent="-241850" algn="r" defTabSz="984200" eaLnBrk="0" fontAlgn="base" hangingPunct="0">
              <a:spcBef>
                <a:spcPct val="0"/>
              </a:spcBef>
              <a:spcAft>
                <a:spcPct val="0"/>
              </a:spcAft>
              <a:defRPr sz="2500">
                <a:solidFill>
                  <a:schemeClr val="tx1"/>
                </a:solidFill>
                <a:latin typeface="Times New Roman" pitchFamily="18" charset="0"/>
              </a:defRPr>
            </a:lvl9pPr>
          </a:lstStyle>
          <a:p>
            <a:fld id="{92F9CE4E-DBB5-411C-8BD9-D346CB96B9C0}" type="slidenum">
              <a:rPr lang="en-US" altLang="en-US" sz="120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Finally, no one is more cognizant or concerned about the dire hydrologic conditions the Colorado River system is facing than IID.  We have no other water supply, and if the reservoir elevations drop below </a:t>
            </a:r>
            <a:r>
              <a:rPr lang="en-US" sz="1200" kern="1200" dirty="0" err="1">
                <a:solidFill>
                  <a:schemeClr val="tx1"/>
                </a:solidFill>
                <a:effectLst/>
                <a:latin typeface="Arial" charset="0"/>
                <a:ea typeface="+mn-ea"/>
                <a:cs typeface="+mn-cs"/>
              </a:rPr>
              <a:t>deadpool</a:t>
            </a:r>
            <a:r>
              <a:rPr lang="en-US" sz="1200" kern="1200" dirty="0">
                <a:solidFill>
                  <a:schemeClr val="tx1"/>
                </a:solidFill>
                <a:effectLst/>
                <a:latin typeface="Arial" charset="0"/>
                <a:ea typeface="+mn-ea"/>
                <a:cs typeface="+mn-cs"/>
              </a:rPr>
              <a:t>, our community will cease to exist.  This is not an exaggeration.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With California’s voluntary 400,000 AF drought protection proposal, IID has committed to increase its conservation goals by 50%, or another 250,000 AFY through 2026, to an astounding 750,000 AFY.  This will be nearly a quarter of IID’s supply and is not an easy lift.  While IID will prioritize additional investments in its efficiency-based conservation programs – this will almost certainly require some level of short-term fallowing, which can have ripple effects on our community. </a:t>
            </a:r>
          </a:p>
          <a:p>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This level of conservation comes at a cost, both locally and economically. IID is extremely appreciative of the $250 million in federal IRA funding Commissioner Touton has already secured for the California Natural Resource Agency’s Salton Sea Management Program. IID is also actively engaged with Reclamation regarding the funding necessary for it to achieve this extraordinary level of voluntary conservation.  </a:t>
            </a:r>
          </a:p>
          <a:p>
            <a:endParaRPr lang="en-US" sz="120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5E7B9EFD-AE2C-4EF3-B7C7-9A29ABD6D2EA}" type="slidenum">
              <a:rPr lang="en-US" smtClean="0"/>
              <a:pPr/>
              <a:t>10</a:t>
            </a:fld>
            <a:endParaRPr lang="en-US"/>
          </a:p>
        </p:txBody>
      </p:sp>
    </p:spTree>
    <p:extLst>
      <p:ext uri="{BB962C8B-B14F-4D97-AF65-F5344CB8AC3E}">
        <p14:creationId xmlns:p14="http://schemas.microsoft.com/office/powerpoint/2010/main" val="1126776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170">
              <a:defRPr sz="2400">
                <a:solidFill>
                  <a:schemeClr val="tx1"/>
                </a:solidFill>
                <a:latin typeface="Times New Roman" pitchFamily="18" charset="0"/>
              </a:defRPr>
            </a:lvl1pPr>
            <a:lvl2pPr marL="743665" indent="-286026" defTabSz="931170">
              <a:defRPr sz="2400">
                <a:solidFill>
                  <a:schemeClr val="tx1"/>
                </a:solidFill>
                <a:latin typeface="Times New Roman" pitchFamily="18" charset="0"/>
              </a:defRPr>
            </a:lvl2pPr>
            <a:lvl3pPr marL="1144101" indent="-228820" defTabSz="931170">
              <a:defRPr sz="2400">
                <a:solidFill>
                  <a:schemeClr val="tx1"/>
                </a:solidFill>
                <a:latin typeface="Times New Roman" pitchFamily="18" charset="0"/>
              </a:defRPr>
            </a:lvl3pPr>
            <a:lvl4pPr marL="1601743" indent="-228820" defTabSz="931170">
              <a:defRPr sz="2400">
                <a:solidFill>
                  <a:schemeClr val="tx1"/>
                </a:solidFill>
                <a:latin typeface="Times New Roman" pitchFamily="18" charset="0"/>
              </a:defRPr>
            </a:lvl4pPr>
            <a:lvl5pPr marL="2059381" indent="-228820" defTabSz="931170">
              <a:defRPr sz="2400">
                <a:solidFill>
                  <a:schemeClr val="tx1"/>
                </a:solidFill>
                <a:latin typeface="Times New Roman" pitchFamily="18" charset="0"/>
              </a:defRPr>
            </a:lvl5pPr>
            <a:lvl6pPr marL="2517022" indent="-228820" algn="r" defTabSz="931170" eaLnBrk="0" fontAlgn="base" hangingPunct="0">
              <a:spcBef>
                <a:spcPct val="0"/>
              </a:spcBef>
              <a:spcAft>
                <a:spcPct val="0"/>
              </a:spcAft>
              <a:defRPr sz="2400">
                <a:solidFill>
                  <a:schemeClr val="tx1"/>
                </a:solidFill>
                <a:latin typeface="Times New Roman" pitchFamily="18" charset="0"/>
              </a:defRPr>
            </a:lvl6pPr>
            <a:lvl7pPr marL="2974663" indent="-228820" algn="r" defTabSz="931170" eaLnBrk="0" fontAlgn="base" hangingPunct="0">
              <a:spcBef>
                <a:spcPct val="0"/>
              </a:spcBef>
              <a:spcAft>
                <a:spcPct val="0"/>
              </a:spcAft>
              <a:defRPr sz="2400">
                <a:solidFill>
                  <a:schemeClr val="tx1"/>
                </a:solidFill>
                <a:latin typeface="Times New Roman" pitchFamily="18" charset="0"/>
              </a:defRPr>
            </a:lvl7pPr>
            <a:lvl8pPr marL="3432303" indent="-228820" algn="r" defTabSz="931170" eaLnBrk="0" fontAlgn="base" hangingPunct="0">
              <a:spcBef>
                <a:spcPct val="0"/>
              </a:spcBef>
              <a:spcAft>
                <a:spcPct val="0"/>
              </a:spcAft>
              <a:defRPr sz="2400">
                <a:solidFill>
                  <a:schemeClr val="tx1"/>
                </a:solidFill>
                <a:latin typeface="Times New Roman" pitchFamily="18" charset="0"/>
              </a:defRPr>
            </a:lvl8pPr>
            <a:lvl9pPr marL="3889943" indent="-228820" algn="r" defTabSz="931170" eaLnBrk="0" fontAlgn="base" hangingPunct="0">
              <a:spcBef>
                <a:spcPct val="0"/>
              </a:spcBef>
              <a:spcAft>
                <a:spcPct val="0"/>
              </a:spcAft>
              <a:defRPr sz="2400">
                <a:solidFill>
                  <a:schemeClr val="tx1"/>
                </a:solidFill>
                <a:latin typeface="Times New Roman" pitchFamily="18" charset="0"/>
              </a:defRPr>
            </a:lvl9pPr>
          </a:lstStyle>
          <a:p>
            <a:fld id="{1D3243E3-A6CB-4171-B03E-0A304AD1BCB2}" type="slidenum">
              <a:rPr lang="en-US" sz="1200"/>
              <a:pPr/>
              <a:t>2</a:t>
            </a:fld>
            <a:endParaRPr lang="en-US" sz="1200"/>
          </a:p>
        </p:txBody>
      </p:sp>
      <p:sp>
        <p:nvSpPr>
          <p:cNvPr id="76803" name="Rectangle 2"/>
          <p:cNvSpPr>
            <a:spLocks noGrp="1" noRot="1" noChangeAspect="1" noChangeArrowheads="1" noTextEdit="1"/>
          </p:cNvSpPr>
          <p:nvPr>
            <p:ph type="sldImg"/>
          </p:nvPr>
        </p:nvSpPr>
        <p:spPr>
          <a:xfrm>
            <a:off x="1192213" y="703263"/>
            <a:ext cx="4640262" cy="3479800"/>
          </a:xfrm>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IID is the largest irrigation district in the nation, diverting Colorado River water through Imperial Dam and its six desilting basins to deliver supplies to both the Yuma region and Mexico. The water then travels through the All-American Canal to the tribes and Coachella Valley Water District, generating hydro power along the way, and eventually making its way to IID’s service area over 80 miles west.  IID manages a 3.1 MAF annual entitlement, capped during the term of the QSA, including 2.6 million acre-feet of present perfected water rights that are used to support our rural community and farms.  </a:t>
            </a:r>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With a year-round growing season, IID farmers are responsible for producing the vegetable and forage crops that provide this state and nation with a safe, reliable food supply.  Over ½ million acres of prime agricultural land are served by IID. Imperial Valley farmers grow a wide variety of high yield produce and field crops that drive a local economy in which one in every six jobs is directly related to agriculture. If you eat beef, cheese, pasta, salad or stir-fry, or enjoy a cold glass of milk or a squeeze of citrus in your beer or cocktail, then you can not only thank a farmer, but thank an IID farmer, the farmworkers that support them and the local farm service providers that make it possible. </a:t>
            </a:r>
          </a:p>
          <a:p>
            <a:endParaRPr lang="en-US" dirty="0"/>
          </a:p>
        </p:txBody>
      </p:sp>
      <p:sp>
        <p:nvSpPr>
          <p:cNvPr id="4" name="Slide Number Placeholder 3"/>
          <p:cNvSpPr>
            <a:spLocks noGrp="1"/>
          </p:cNvSpPr>
          <p:nvPr>
            <p:ph type="sldNum" sz="quarter" idx="5"/>
          </p:nvPr>
        </p:nvSpPr>
        <p:spPr/>
        <p:txBody>
          <a:bodyPr/>
          <a:lstStyle/>
          <a:p>
            <a:fld id="{5E7B9EFD-AE2C-4EF3-B7C7-9A29ABD6D2EA}" type="slidenum">
              <a:rPr lang="en-US" smtClean="0"/>
              <a:pPr/>
              <a:t>3</a:t>
            </a:fld>
            <a:endParaRPr lang="en-US"/>
          </a:p>
        </p:txBody>
      </p:sp>
    </p:spTree>
    <p:extLst>
      <p:ext uri="{BB962C8B-B14F-4D97-AF65-F5344CB8AC3E}">
        <p14:creationId xmlns:p14="http://schemas.microsoft.com/office/powerpoint/2010/main" val="193636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170">
              <a:defRPr sz="2400">
                <a:solidFill>
                  <a:schemeClr val="tx1"/>
                </a:solidFill>
                <a:latin typeface="Times New Roman" pitchFamily="18" charset="0"/>
              </a:defRPr>
            </a:lvl1pPr>
            <a:lvl2pPr marL="743665" indent="-286026" defTabSz="931170">
              <a:defRPr sz="2400">
                <a:solidFill>
                  <a:schemeClr val="tx1"/>
                </a:solidFill>
                <a:latin typeface="Times New Roman" pitchFamily="18" charset="0"/>
              </a:defRPr>
            </a:lvl2pPr>
            <a:lvl3pPr marL="1144101" indent="-228820" defTabSz="931170">
              <a:defRPr sz="2400">
                <a:solidFill>
                  <a:schemeClr val="tx1"/>
                </a:solidFill>
                <a:latin typeface="Times New Roman" pitchFamily="18" charset="0"/>
              </a:defRPr>
            </a:lvl3pPr>
            <a:lvl4pPr marL="1601743" indent="-228820" defTabSz="931170">
              <a:defRPr sz="2400">
                <a:solidFill>
                  <a:schemeClr val="tx1"/>
                </a:solidFill>
                <a:latin typeface="Times New Roman" pitchFamily="18" charset="0"/>
              </a:defRPr>
            </a:lvl4pPr>
            <a:lvl5pPr marL="2059381" indent="-228820" defTabSz="931170">
              <a:defRPr sz="2400">
                <a:solidFill>
                  <a:schemeClr val="tx1"/>
                </a:solidFill>
                <a:latin typeface="Times New Roman" pitchFamily="18" charset="0"/>
              </a:defRPr>
            </a:lvl5pPr>
            <a:lvl6pPr marL="2517022" indent="-228820" algn="r" defTabSz="931170" eaLnBrk="0" fontAlgn="base" hangingPunct="0">
              <a:spcBef>
                <a:spcPct val="0"/>
              </a:spcBef>
              <a:spcAft>
                <a:spcPct val="0"/>
              </a:spcAft>
              <a:defRPr sz="2400">
                <a:solidFill>
                  <a:schemeClr val="tx1"/>
                </a:solidFill>
                <a:latin typeface="Times New Roman" pitchFamily="18" charset="0"/>
              </a:defRPr>
            </a:lvl6pPr>
            <a:lvl7pPr marL="2974663" indent="-228820" algn="r" defTabSz="931170" eaLnBrk="0" fontAlgn="base" hangingPunct="0">
              <a:spcBef>
                <a:spcPct val="0"/>
              </a:spcBef>
              <a:spcAft>
                <a:spcPct val="0"/>
              </a:spcAft>
              <a:defRPr sz="2400">
                <a:solidFill>
                  <a:schemeClr val="tx1"/>
                </a:solidFill>
                <a:latin typeface="Times New Roman" pitchFamily="18" charset="0"/>
              </a:defRPr>
            </a:lvl7pPr>
            <a:lvl8pPr marL="3432303" indent="-228820" algn="r" defTabSz="931170" eaLnBrk="0" fontAlgn="base" hangingPunct="0">
              <a:spcBef>
                <a:spcPct val="0"/>
              </a:spcBef>
              <a:spcAft>
                <a:spcPct val="0"/>
              </a:spcAft>
              <a:defRPr sz="2400">
                <a:solidFill>
                  <a:schemeClr val="tx1"/>
                </a:solidFill>
                <a:latin typeface="Times New Roman" pitchFamily="18" charset="0"/>
              </a:defRPr>
            </a:lvl8pPr>
            <a:lvl9pPr marL="3889943" indent="-228820" algn="r" defTabSz="931170" eaLnBrk="0" fontAlgn="base" hangingPunct="0">
              <a:spcBef>
                <a:spcPct val="0"/>
              </a:spcBef>
              <a:spcAft>
                <a:spcPct val="0"/>
              </a:spcAft>
              <a:defRPr sz="2400">
                <a:solidFill>
                  <a:schemeClr val="tx1"/>
                </a:solidFill>
                <a:latin typeface="Times New Roman" pitchFamily="18" charset="0"/>
              </a:defRPr>
            </a:lvl9pPr>
          </a:lstStyle>
          <a:p>
            <a:fld id="{1D3243E3-A6CB-4171-B03E-0A304AD1BCB2}" type="slidenum">
              <a:rPr lang="en-US" sz="1200"/>
              <a:pPr/>
              <a:t>4</a:t>
            </a:fld>
            <a:endParaRPr lang="en-US" sz="1200"/>
          </a:p>
        </p:txBody>
      </p:sp>
      <p:sp>
        <p:nvSpPr>
          <p:cNvPr id="76803" name="Rectangle 2"/>
          <p:cNvSpPr>
            <a:spLocks noGrp="1" noRot="1" noChangeAspect="1" noChangeArrowheads="1" noTextEdit="1"/>
          </p:cNvSpPr>
          <p:nvPr>
            <p:ph type="sldImg"/>
          </p:nvPr>
        </p:nvSpPr>
        <p:spPr>
          <a:xfrm>
            <a:off x="1192213" y="703263"/>
            <a:ext cx="4640262" cy="3479800"/>
          </a:xfrm>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There are many unique aspects to the Imperial Valley, including the blazing hot summers and large-scale agricultural landscape.  But foremost, after our diverse but tight-knit community, is the over 3,000 miles of open channel, gravity flow canals and drains built by our forefathers more than 110 years ago that make this satellite map so green. This conveyance system allows the precious Colorado River to flow to and through our service area; this River is Imperial Valley’s only source of water.  We don’t have the luxury of a diversified water supply portfolio – there is no usable groundwater or other surface water supplies – and rainfall is insignificant. </a:t>
            </a:r>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IID’s strategic plan identifies its primary mission, to provide reliable, efficient and affordably priced service, and it codifies the district’s goal to protect our community’s water rights for the sustained benefit of the regional economy, environment and the people we serve.  However, since the late 1980’s IID’s water delivery business model has expanded to include a secondary function with the implementation of large-scale water efficiency improvement projects and programs. In his earlier comments, Mr. Harris mentioned the nation’s largest ag-to-urban water transfer, the Quantification Settlement Agreement, for which IID actively generates about a ½ million acre-feet per year of verified conservation yields through system improvements and on-farm efficiency conservation programs. </a:t>
            </a:r>
          </a:p>
          <a:p>
            <a:endParaRPr lang="en-US" dirty="0"/>
          </a:p>
        </p:txBody>
      </p:sp>
      <p:sp>
        <p:nvSpPr>
          <p:cNvPr id="4" name="Slide Number Placeholder 3"/>
          <p:cNvSpPr>
            <a:spLocks noGrp="1"/>
          </p:cNvSpPr>
          <p:nvPr>
            <p:ph type="sldNum" sz="quarter" idx="10"/>
          </p:nvPr>
        </p:nvSpPr>
        <p:spPr/>
        <p:txBody>
          <a:bodyPr/>
          <a:lstStyle/>
          <a:p>
            <a:fld id="{90E590BA-9A1D-41B2-B6CD-D85CC47DF758}" type="slidenum">
              <a:rPr lang="en-US" smtClean="0"/>
              <a:t>5</a:t>
            </a:fld>
            <a:endParaRPr lang="en-US"/>
          </a:p>
        </p:txBody>
      </p:sp>
    </p:spTree>
    <p:extLst>
      <p:ext uri="{BB962C8B-B14F-4D97-AF65-F5344CB8AC3E}">
        <p14:creationId xmlns:p14="http://schemas.microsoft.com/office/powerpoint/2010/main" val="3682985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Beginning with its partnership with The Metropolitan Water District of Southern California, these collaborative efforts provide for California water supply reliability and support Colorado River resilience for a much larger region than Imperial Valley. The 1988 IID/MWD Conservation Program provided funding for IID to construct significant capital improvements to its conveyance system, and since its completion in 1997 this program supports the transfer of 105,000 acre-feet per year of conserved water to MWD.  MWD has provided hundreds of millions of dollars in funding to IID to concrete line over 270 miles of canals, construct lateral interceptors and small operating reservoirs, and implement technology and automation supported by a new Water Control Center.  </a:t>
            </a:r>
          </a:p>
          <a:p>
            <a:endParaRPr lang="en-US" dirty="0"/>
          </a:p>
        </p:txBody>
      </p:sp>
      <p:sp>
        <p:nvSpPr>
          <p:cNvPr id="4" name="Slide Number Placeholder 3"/>
          <p:cNvSpPr>
            <a:spLocks noGrp="1"/>
          </p:cNvSpPr>
          <p:nvPr>
            <p:ph type="sldNum" sz="quarter" idx="5"/>
          </p:nvPr>
        </p:nvSpPr>
        <p:spPr/>
        <p:txBody>
          <a:bodyPr/>
          <a:lstStyle/>
          <a:p>
            <a:fld id="{5E7B9EFD-AE2C-4EF3-B7C7-9A29ABD6D2EA}" type="slidenum">
              <a:rPr lang="en-US" smtClean="0"/>
              <a:pPr/>
              <a:t>6</a:t>
            </a:fld>
            <a:endParaRPr lang="en-US"/>
          </a:p>
        </p:txBody>
      </p:sp>
    </p:spTree>
    <p:extLst>
      <p:ext uri="{BB962C8B-B14F-4D97-AF65-F5344CB8AC3E}">
        <p14:creationId xmlns:p14="http://schemas.microsoft.com/office/powerpoint/2010/main" val="89758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A decade later, IID’s board of directors authorized a second conserved water transfer with the San Diego County Water Authority, which was bogged down in challenges and environmental complications at the Salton Sea that were ultimately resolved with the 2003 approval of the QSA. Since then, our partnerships with the Water Authority, and an additional transfer with CVWD, fund system improvements such as seepage recovery systems, lateral interties, mid-lateral reservoirs and more advanced technology and monitoring that generates 200,000 acre-feet per year for the Water Authority and 103,000 AFY for CVWD when that program’s ramp-up is complete 2026. More critically, these programs have also funded field-level conservation measures that allow our growers to implement irrigation improvements such as tailwater return systems, drip irrigation, sprinklers and precision land-leveling, all which improve their water use efficiencies to unparalleled levels while continuing to farm.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59E276D-6F27-44A2-94D2-F2CAE7C821DC}" type="slidenum">
              <a:rPr lang="en-US" smtClean="0"/>
              <a:t>7</a:t>
            </a:fld>
            <a:endParaRPr lang="en-US" dirty="0"/>
          </a:p>
        </p:txBody>
      </p:sp>
    </p:spTree>
    <p:extLst>
      <p:ext uri="{BB962C8B-B14F-4D97-AF65-F5344CB8AC3E}">
        <p14:creationId xmlns:p14="http://schemas.microsoft.com/office/powerpoint/2010/main" val="1452487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Since 2003, IID’s water management programs have generated over 7.25 million acre-feet of conserved water, from both on-farm and system efficiency programs, to meet these water transfer obligations and IID water storage objectives. And as I noted earlier, IID and its water users are currently conserving about ½ million acre-feet a year, or 16% of IID’s entitlement. </a:t>
            </a:r>
          </a:p>
          <a:p>
            <a:endParaRPr lang="en-US" dirty="0"/>
          </a:p>
        </p:txBody>
      </p:sp>
      <p:sp>
        <p:nvSpPr>
          <p:cNvPr id="4" name="Slide Number Placeholder 3"/>
          <p:cNvSpPr>
            <a:spLocks noGrp="1"/>
          </p:cNvSpPr>
          <p:nvPr>
            <p:ph type="sldNum" sz="quarter" idx="5"/>
          </p:nvPr>
        </p:nvSpPr>
        <p:spPr/>
        <p:txBody>
          <a:bodyPr/>
          <a:lstStyle/>
          <a:p>
            <a:fld id="{5E7B9EFD-AE2C-4EF3-B7C7-9A29ABD6D2EA}" type="slidenum">
              <a:rPr lang="en-US" smtClean="0"/>
              <a:pPr/>
              <a:t>8</a:t>
            </a:fld>
            <a:endParaRPr lang="en-US"/>
          </a:p>
        </p:txBody>
      </p:sp>
    </p:spTree>
    <p:extLst>
      <p:ext uri="{BB962C8B-B14F-4D97-AF65-F5344CB8AC3E}">
        <p14:creationId xmlns:p14="http://schemas.microsoft.com/office/powerpoint/2010/main" val="1811098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44">
              <a:defRPr sz="2400">
                <a:solidFill>
                  <a:schemeClr val="tx1"/>
                </a:solidFill>
                <a:latin typeface="Times New Roman" pitchFamily="18" charset="0"/>
              </a:defRPr>
            </a:lvl1pPr>
            <a:lvl2pPr marL="740849" indent="-283966" defTabSz="928044">
              <a:defRPr sz="2400">
                <a:solidFill>
                  <a:schemeClr val="tx1"/>
                </a:solidFill>
                <a:latin typeface="Times New Roman" pitchFamily="18" charset="0"/>
              </a:defRPr>
            </a:lvl2pPr>
            <a:lvl3pPr marL="1140621" indent="-226854" defTabSz="928044">
              <a:defRPr sz="2400">
                <a:solidFill>
                  <a:schemeClr val="tx1"/>
                </a:solidFill>
                <a:latin typeface="Times New Roman" pitchFamily="18" charset="0"/>
              </a:defRPr>
            </a:lvl3pPr>
            <a:lvl4pPr marL="1597503" indent="-226854" defTabSz="928044">
              <a:defRPr sz="2400">
                <a:solidFill>
                  <a:schemeClr val="tx1"/>
                </a:solidFill>
                <a:latin typeface="Times New Roman" pitchFamily="18" charset="0"/>
              </a:defRPr>
            </a:lvl4pPr>
            <a:lvl5pPr marL="2054386" indent="-226854" defTabSz="928044">
              <a:defRPr sz="2400">
                <a:solidFill>
                  <a:schemeClr val="tx1"/>
                </a:solidFill>
                <a:latin typeface="Times New Roman" pitchFamily="18" charset="0"/>
              </a:defRPr>
            </a:lvl5pPr>
            <a:lvl6pPr marL="2511268" indent="-226854" algn="r" defTabSz="928044" eaLnBrk="0" fontAlgn="base" hangingPunct="0">
              <a:spcBef>
                <a:spcPct val="0"/>
              </a:spcBef>
              <a:spcAft>
                <a:spcPct val="0"/>
              </a:spcAft>
              <a:defRPr sz="2400">
                <a:solidFill>
                  <a:schemeClr val="tx1"/>
                </a:solidFill>
                <a:latin typeface="Times New Roman" pitchFamily="18" charset="0"/>
              </a:defRPr>
            </a:lvl6pPr>
            <a:lvl7pPr marL="2968152" indent="-226854" algn="r" defTabSz="928044" eaLnBrk="0" fontAlgn="base" hangingPunct="0">
              <a:spcBef>
                <a:spcPct val="0"/>
              </a:spcBef>
              <a:spcAft>
                <a:spcPct val="0"/>
              </a:spcAft>
              <a:defRPr sz="2400">
                <a:solidFill>
                  <a:schemeClr val="tx1"/>
                </a:solidFill>
                <a:latin typeface="Times New Roman" pitchFamily="18" charset="0"/>
              </a:defRPr>
            </a:lvl7pPr>
            <a:lvl8pPr marL="3425034" indent="-226854" algn="r" defTabSz="928044" eaLnBrk="0" fontAlgn="base" hangingPunct="0">
              <a:spcBef>
                <a:spcPct val="0"/>
              </a:spcBef>
              <a:spcAft>
                <a:spcPct val="0"/>
              </a:spcAft>
              <a:defRPr sz="2400">
                <a:solidFill>
                  <a:schemeClr val="tx1"/>
                </a:solidFill>
                <a:latin typeface="Times New Roman" pitchFamily="18" charset="0"/>
              </a:defRPr>
            </a:lvl8pPr>
            <a:lvl9pPr marL="3881915" indent="-226854" algn="r" defTabSz="928044" eaLnBrk="0" fontAlgn="base" hangingPunct="0">
              <a:spcBef>
                <a:spcPct val="0"/>
              </a:spcBef>
              <a:spcAft>
                <a:spcPct val="0"/>
              </a:spcAft>
              <a:defRPr sz="2400">
                <a:solidFill>
                  <a:schemeClr val="tx1"/>
                </a:solidFill>
                <a:latin typeface="Times New Roman" pitchFamily="18" charset="0"/>
              </a:defRPr>
            </a:lvl9pPr>
          </a:lstStyle>
          <a:p>
            <a:fld id="{8F1AAE33-681B-48F8-ADFC-CB5BC6D1F24B}" type="slidenum">
              <a:rPr lang="en-US" altLang="en-US" sz="1200"/>
              <a:pPr/>
              <a:t>9</a:t>
            </a:fld>
            <a:endParaRPr lang="en-US" altLang="en-US" sz="1200"/>
          </a:p>
        </p:txBody>
      </p:sp>
      <p:sp>
        <p:nvSpPr>
          <p:cNvPr id="90115" name="Rectangle 2"/>
          <p:cNvSpPr>
            <a:spLocks noGrp="1" noRot="1" noChangeAspect="1" noChangeArrowheads="1" noTextEdit="1"/>
          </p:cNvSpPr>
          <p:nvPr>
            <p:ph type="sldImg"/>
          </p:nvPr>
        </p:nvSpPr>
        <p:spPr>
          <a:xfrm>
            <a:off x="1177925" y="692150"/>
            <a:ext cx="4656138" cy="3492500"/>
          </a:xfrm>
          <a:ln/>
        </p:spPr>
      </p:sp>
      <p:sp>
        <p:nvSpPr>
          <p:cNvPr id="90116" name="Rectangle 3"/>
          <p:cNvSpPr>
            <a:spLocks noGrp="1" noChangeArrowheads="1"/>
          </p:cNvSpPr>
          <p:nvPr>
            <p:ph type="body" idx="1"/>
          </p:nvPr>
        </p:nvSpPr>
        <p:spPr>
          <a:xfrm>
            <a:off x="935043" y="4418014"/>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charset="0"/>
                <a:ea typeface="+mn-ea"/>
                <a:cs typeface="+mn-cs"/>
              </a:rPr>
              <a:t>But these transfers do come at a cost to our region, and the Salton Sea is the poster child for consequential effects. As agricultural return flows decline due to increased water use efficiencies, the Sea’s elevation drops, exposing over 30,000 acres of lakebed playa to date with that acreage projected to increase to over 75,000 acres through the term of the QSA.  In addition to the potential dust emissions caused by the exposed playa, the Sea’s salinity has reached a level that can no longer support the fisheries that the bird populations depend upon, making it a challenge with its changing environment.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However, the partnership mantra you have heard today is very much in progress at the Salton Sea, with the State of California moving forward on its restoration and mitigation responsibilities agreed to as a part of the QSA contracts and enabling legislation.  This administration has stepped up to the state’s prior commitments at the Sea, and we are seeing significant on-the-ground progress as well as a new federal funding partner in Reclamation. IID has advocated long and loudly for this, as our disadvantaged communities and families shouldn’t bear the burden of water transfers that benefit wealthier communities, and frankly these transfers cannot be allowed to make our families sick when we already have so many other challenges to deal with in our region. </a:t>
            </a:r>
          </a:p>
          <a:p>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1371600" y="3505200"/>
            <a:ext cx="6400800" cy="1447800"/>
          </a:xfrm>
        </p:spPr>
        <p:txBody>
          <a:bodyPr/>
          <a:lstStyle>
            <a:lvl1pPr marL="0" indent="0" algn="ctr">
              <a:buFontTx/>
              <a:buNone/>
              <a:defRPr i="0">
                <a:latin typeface="Arial Narrow" pitchFamily="34" charset="0"/>
              </a:defRPr>
            </a:lvl1pPr>
          </a:lstStyle>
          <a:p>
            <a:r>
              <a:rPr lang="en-US"/>
              <a:t>Click to edit Master subtitle style</a:t>
            </a:r>
            <a:endParaRPr lang="en-US" dirty="0"/>
          </a:p>
        </p:txBody>
      </p:sp>
      <p:pic>
        <p:nvPicPr>
          <p:cNvPr id="6" name="Picture 5" descr="placeholder_log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r="3534"/>
          <a:stretch/>
        </p:blipFill>
        <p:spPr>
          <a:xfrm>
            <a:off x="365760" y="5474970"/>
            <a:ext cx="8321040" cy="1078230"/>
          </a:xfrm>
          <a:prstGeom prst="rect">
            <a:avLst/>
          </a:prstGeom>
        </p:spPr>
      </p:pic>
      <p:sp>
        <p:nvSpPr>
          <p:cNvPr id="8" name="TextBox 7"/>
          <p:cNvSpPr txBox="1"/>
          <p:nvPr userDrawn="1"/>
        </p:nvSpPr>
        <p:spPr>
          <a:xfrm>
            <a:off x="7696200" y="5943600"/>
            <a:ext cx="1066800" cy="246221"/>
          </a:xfrm>
          <a:prstGeom prst="rect">
            <a:avLst/>
          </a:prstGeom>
          <a:noFill/>
        </p:spPr>
        <p:txBody>
          <a:bodyPr wrap="square" rtlCol="0">
            <a:spAutoFit/>
          </a:bodyPr>
          <a:lstStyle/>
          <a:p>
            <a:pPr algn="r"/>
            <a:r>
              <a:rPr lang="en-US" sz="1000" dirty="0" err="1">
                <a:solidFill>
                  <a:schemeClr val="bg1">
                    <a:lumMod val="65000"/>
                  </a:schemeClr>
                </a:solidFill>
              </a:rPr>
              <a:t>www.iid.com</a:t>
            </a:r>
            <a:endParaRPr lang="en-US" sz="1000" dirty="0">
              <a:solidFill>
                <a:schemeClr val="bg1">
                  <a:lumMod val="65000"/>
                </a:schemeClr>
              </a:solidFill>
            </a:endParaRPr>
          </a:p>
        </p:txBody>
      </p:sp>
      <p:cxnSp>
        <p:nvCxnSpPr>
          <p:cNvPr id="9" name="Straight Connector 8"/>
          <p:cNvCxnSpPr/>
          <p:nvPr userDrawn="1"/>
        </p:nvCxnSpPr>
        <p:spPr>
          <a:xfrm>
            <a:off x="457200" y="457200"/>
            <a:ext cx="8229600" cy="0"/>
          </a:xfrm>
          <a:prstGeom prst="line">
            <a:avLst/>
          </a:prstGeom>
          <a:ln w="12700" cmpd="sng">
            <a:solidFill>
              <a:srgbClr val="BAAA4A"/>
            </a:solidFill>
          </a:ln>
          <a:effectLst/>
        </p:spPr>
        <p:style>
          <a:lnRef idx="2">
            <a:schemeClr val="dk1"/>
          </a:lnRef>
          <a:fillRef idx="0">
            <a:schemeClr val="dk1"/>
          </a:fillRef>
          <a:effectRef idx="1">
            <a:schemeClr val="dk1"/>
          </a:effectRef>
          <a:fontRef idx="minor">
            <a:schemeClr val="tx1"/>
          </a:fontRef>
        </p:style>
      </p:cxn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9729693B-DA61-4089-ADB3-F35BCC105509}" type="slidenum">
              <a:rPr lang="en-US"/>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879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2879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1360D9DA-6581-4B5F-AA38-07DD9B24F824}" type="slidenum">
              <a:rPr lang="en-US"/>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r>
              <a:rPr lang="en-US"/>
              <a:t>Click icon to add clip art</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2C346500-B972-48B5-B00F-9A99C0E0FAEF}" type="slidenum">
              <a:rPr lang="en-US" smtClean="0"/>
              <a:t>‹#›</a:t>
            </a:fld>
            <a:endParaRPr lang="en-US"/>
          </a:p>
        </p:txBody>
      </p:sp>
    </p:spTree>
    <p:extLst>
      <p:ext uri="{BB962C8B-B14F-4D97-AF65-F5344CB8AC3E}">
        <p14:creationId xmlns:p14="http://schemas.microsoft.com/office/powerpoint/2010/main" val="631402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rgbClr val="CC9900"/>
              </a:buClr>
              <a:defRPr sz="2800"/>
            </a:lvl1pPr>
            <a:lvl2pPr>
              <a:defRPr sz="2400"/>
            </a:lvl2pPr>
            <a:lvl3pPr>
              <a:buClr>
                <a:srgbClr val="0066CC"/>
              </a:buCl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FAD1634A-12CD-4A5A-8C30-E71E5CFB5580}" type="slidenum">
              <a:rPr lang="en-US"/>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557587"/>
            <a:ext cx="7772400" cy="1362075"/>
          </a:xfrm>
        </p:spPr>
        <p:txBody>
          <a:bodyPr anchor="t"/>
          <a:lstStyle>
            <a:lvl1pPr algn="l">
              <a:defRPr sz="4000" b="1" cap="all"/>
            </a:lvl1p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205740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Slide Number Placeholder 3"/>
          <p:cNvSpPr>
            <a:spLocks noGrp="1"/>
          </p:cNvSpPr>
          <p:nvPr>
            <p:ph type="sldNum" sz="quarter" idx="10"/>
          </p:nvPr>
        </p:nvSpPr>
        <p:spPr/>
        <p:txBody>
          <a:bodyPr/>
          <a:lstStyle>
            <a:lvl1pPr>
              <a:defRPr/>
            </a:lvl1pPr>
          </a:lstStyle>
          <a:p>
            <a:fld id="{3953360C-73B9-4008-90BE-9FF72099C1CA}" type="slidenum">
              <a:rPr lang="en-US"/>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87F77CFA-6D5D-4272-ADA5-6C4BB16111C8}" type="slidenum">
              <a:rPr lang="en-US"/>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311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311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FBB1AFFE-1285-4EA1-A81B-A7B46A7F945F}" type="slidenum">
              <a:rPr lang="en-US"/>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08615D71-C842-413C-8CC2-DF86015C8D83}" type="slidenum">
              <a:rPr lang="en-US"/>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1C7AEC26-51E7-41ED-BB64-1B57D15A54A8}" type="slidenum">
              <a:rPr lang="en-US"/>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213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051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Slide Number Placeholder 4"/>
          <p:cNvSpPr>
            <a:spLocks noGrp="1"/>
          </p:cNvSpPr>
          <p:nvPr>
            <p:ph type="sldNum" sz="quarter" idx="10"/>
          </p:nvPr>
        </p:nvSpPr>
        <p:spPr/>
        <p:txBody>
          <a:bodyPr/>
          <a:lstStyle>
            <a:lvl1pPr>
              <a:defRPr/>
            </a:lvl1pPr>
          </a:lstStyle>
          <a:p>
            <a:fld id="{089FFC32-D31B-4C71-9B1C-B70F8F6A6089}" type="slidenum">
              <a:rPr lang="en-US"/>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3434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910138"/>
            <a:ext cx="5486400" cy="6524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Slide Number Placeholder 4"/>
          <p:cNvSpPr>
            <a:spLocks noGrp="1"/>
          </p:cNvSpPr>
          <p:nvPr>
            <p:ph type="sldNum" sz="quarter" idx="10"/>
          </p:nvPr>
        </p:nvSpPr>
        <p:spPr/>
        <p:txBody>
          <a:bodyPr/>
          <a:lstStyle>
            <a:lvl1pPr>
              <a:defRPr/>
            </a:lvl1pPr>
          </a:lstStyle>
          <a:p>
            <a:fld id="{EC88F27D-902C-45D0-87FF-5F0AC1409CAB}" type="slidenum">
              <a:rPr lang="en-US"/>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placeholder_logo.jpg"/>
          <p:cNvPicPr>
            <a:picLocks noChangeAspect="1"/>
          </p:cNvPicPr>
          <p:nvPr userDrawn="1"/>
        </p:nvPicPr>
        <p:blipFill rotWithShape="1">
          <a:blip r:embed="rId14" cstate="print">
            <a:extLst>
              <a:ext uri="{28A0092B-C50C-407E-A947-70E740481C1C}">
                <a14:useLocalDpi xmlns:a14="http://schemas.microsoft.com/office/drawing/2010/main" val="0"/>
              </a:ext>
            </a:extLst>
          </a:blip>
          <a:srcRect r="3534"/>
          <a:stretch/>
        </p:blipFill>
        <p:spPr>
          <a:xfrm>
            <a:off x="365760" y="5474970"/>
            <a:ext cx="8321040" cy="1078230"/>
          </a:xfrm>
          <a:prstGeom prst="rect">
            <a:avLst/>
          </a:prstGeom>
        </p:spPr>
      </p:pic>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457200" y="1600200"/>
            <a:ext cx="8229600" cy="3733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0" name="Rectangle 6"/>
          <p:cNvSpPr>
            <a:spLocks noGrp="1" noChangeArrowheads="1"/>
          </p:cNvSpPr>
          <p:nvPr>
            <p:ph type="sldNum" sz="quarter" idx="4"/>
          </p:nvPr>
        </p:nvSpPr>
        <p:spPr bwMode="auto">
          <a:xfrm>
            <a:off x="6629400" y="62293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j-lt"/>
              </a:defRPr>
            </a:lvl1pPr>
          </a:lstStyle>
          <a:p>
            <a:fld id="{8B33E0C4-898C-494B-A41B-003DCFF38BFC}" type="slidenum">
              <a:rPr lang="en-US" smtClean="0"/>
              <a:pPr/>
              <a:t>‹#›</a:t>
            </a:fld>
            <a:endParaRPr lang="en-US" dirty="0"/>
          </a:p>
        </p:txBody>
      </p:sp>
      <p:cxnSp>
        <p:nvCxnSpPr>
          <p:cNvPr id="11" name="Straight Connector 10"/>
          <p:cNvCxnSpPr/>
          <p:nvPr userDrawn="1"/>
        </p:nvCxnSpPr>
        <p:spPr>
          <a:xfrm>
            <a:off x="457200" y="457200"/>
            <a:ext cx="8229600" cy="0"/>
          </a:xfrm>
          <a:prstGeom prst="line">
            <a:avLst/>
          </a:prstGeom>
          <a:ln w="12700" cmpd="sng">
            <a:solidFill>
              <a:srgbClr val="BAAA4A"/>
            </a:solidFill>
          </a:ln>
          <a:effectLst/>
        </p:spPr>
        <p:style>
          <a:lnRef idx="2">
            <a:schemeClr val="dk1"/>
          </a:lnRef>
          <a:fillRef idx="0">
            <a:schemeClr val="dk1"/>
          </a:fillRef>
          <a:effectRef idx="1">
            <a:schemeClr val="dk1"/>
          </a:effectRef>
          <a:fontRef idx="minor">
            <a:schemeClr val="tx1"/>
          </a:fontRef>
        </p:style>
      </p:cxnSp>
      <p:sp>
        <p:nvSpPr>
          <p:cNvPr id="3" name="TextBox 2"/>
          <p:cNvSpPr txBox="1"/>
          <p:nvPr userDrawn="1"/>
        </p:nvSpPr>
        <p:spPr>
          <a:xfrm>
            <a:off x="7696200" y="5943600"/>
            <a:ext cx="1066800" cy="246221"/>
          </a:xfrm>
          <a:prstGeom prst="rect">
            <a:avLst/>
          </a:prstGeom>
          <a:noFill/>
        </p:spPr>
        <p:txBody>
          <a:bodyPr wrap="square" rtlCol="0">
            <a:spAutoFit/>
          </a:bodyPr>
          <a:lstStyle/>
          <a:p>
            <a:pPr algn="r"/>
            <a:r>
              <a:rPr lang="en-US" sz="1000" dirty="0" err="1">
                <a:solidFill>
                  <a:schemeClr val="bg1">
                    <a:lumMod val="65000"/>
                  </a:schemeClr>
                </a:solidFill>
              </a:rPr>
              <a:t>www.iid.com</a:t>
            </a:r>
            <a:endParaRPr lang="en-US" sz="1000" dirty="0">
              <a:solidFill>
                <a:schemeClr val="bg1">
                  <a:lumMod val="65000"/>
                </a:scheme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fade/>
  </p:transition>
  <p:hf hdr="0" ftr="0" dt="0"/>
  <p:txStyles>
    <p:title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Arial Narrow" pitchFamily="34" charset="0"/>
        </a:defRPr>
      </a:lvl2pPr>
      <a:lvl3pPr algn="ctr" rtl="0" eaLnBrk="1" fontAlgn="base" hangingPunct="1">
        <a:spcBef>
          <a:spcPct val="0"/>
        </a:spcBef>
        <a:spcAft>
          <a:spcPct val="0"/>
        </a:spcAft>
        <a:defRPr sz="4400" b="1">
          <a:solidFill>
            <a:schemeClr val="tx2"/>
          </a:solidFill>
          <a:latin typeface="Arial Narrow" pitchFamily="34" charset="0"/>
        </a:defRPr>
      </a:lvl3pPr>
      <a:lvl4pPr algn="ctr" rtl="0" eaLnBrk="1" fontAlgn="base" hangingPunct="1">
        <a:spcBef>
          <a:spcPct val="0"/>
        </a:spcBef>
        <a:spcAft>
          <a:spcPct val="0"/>
        </a:spcAft>
        <a:defRPr sz="4400" b="1">
          <a:solidFill>
            <a:schemeClr val="tx2"/>
          </a:solidFill>
          <a:latin typeface="Arial Narrow" pitchFamily="34" charset="0"/>
        </a:defRPr>
      </a:lvl4pPr>
      <a:lvl5pPr algn="ctr" rtl="0" eaLnBrk="1" fontAlgn="base" hangingPunct="1">
        <a:spcBef>
          <a:spcPct val="0"/>
        </a:spcBef>
        <a:spcAft>
          <a:spcPct val="0"/>
        </a:spcAft>
        <a:defRPr sz="4400" b="1">
          <a:solidFill>
            <a:schemeClr val="tx2"/>
          </a:solidFill>
          <a:latin typeface="Arial Narrow" pitchFamily="34" charset="0"/>
        </a:defRPr>
      </a:lvl5pPr>
      <a:lvl6pPr marL="457200" algn="ctr" rtl="0" eaLnBrk="1" fontAlgn="base" hangingPunct="1">
        <a:spcBef>
          <a:spcPct val="0"/>
        </a:spcBef>
        <a:spcAft>
          <a:spcPct val="0"/>
        </a:spcAft>
        <a:defRPr sz="4400" b="1">
          <a:solidFill>
            <a:schemeClr val="tx2"/>
          </a:solidFill>
          <a:latin typeface="Arial Narrow" pitchFamily="34" charset="0"/>
        </a:defRPr>
      </a:lvl6pPr>
      <a:lvl7pPr marL="914400" algn="ctr" rtl="0" eaLnBrk="1" fontAlgn="base" hangingPunct="1">
        <a:spcBef>
          <a:spcPct val="0"/>
        </a:spcBef>
        <a:spcAft>
          <a:spcPct val="0"/>
        </a:spcAft>
        <a:defRPr sz="4400" b="1">
          <a:solidFill>
            <a:schemeClr val="tx2"/>
          </a:solidFill>
          <a:latin typeface="Arial Narrow" pitchFamily="34" charset="0"/>
        </a:defRPr>
      </a:lvl7pPr>
      <a:lvl8pPr marL="1371600" algn="ctr" rtl="0" eaLnBrk="1" fontAlgn="base" hangingPunct="1">
        <a:spcBef>
          <a:spcPct val="0"/>
        </a:spcBef>
        <a:spcAft>
          <a:spcPct val="0"/>
        </a:spcAft>
        <a:defRPr sz="4400" b="1">
          <a:solidFill>
            <a:schemeClr val="tx2"/>
          </a:solidFill>
          <a:latin typeface="Arial Narrow" pitchFamily="34" charset="0"/>
        </a:defRPr>
      </a:lvl8pPr>
      <a:lvl9pPr marL="1828800" algn="ctr" rtl="0" eaLnBrk="1" fontAlgn="base" hangingPunct="1">
        <a:spcBef>
          <a:spcPct val="0"/>
        </a:spcBef>
        <a:spcAft>
          <a:spcPct val="0"/>
        </a:spcAft>
        <a:defRPr sz="4400" b="1">
          <a:solidFill>
            <a:schemeClr val="tx2"/>
          </a:solidFill>
          <a:latin typeface="Arial Narrow" pitchFamily="34" charset="0"/>
        </a:defRPr>
      </a:lvl9pPr>
    </p:titleStyle>
    <p:bodyStyle>
      <a:lvl1pPr marL="342900" indent="-342900" algn="l" rtl="0" eaLnBrk="1" fontAlgn="base" hangingPunct="1">
        <a:spcBef>
          <a:spcPct val="20000"/>
        </a:spcBef>
        <a:spcAft>
          <a:spcPct val="0"/>
        </a:spcAft>
        <a:buClr>
          <a:srgbClr val="0066CC"/>
        </a:buClr>
        <a:buChar char="•"/>
        <a:defRPr sz="3200">
          <a:solidFill>
            <a:schemeClr val="tx1"/>
          </a:solidFill>
          <a:latin typeface="Arial Narrow" pitchFamily="34" charset="0"/>
          <a:ea typeface="+mn-ea"/>
          <a:cs typeface="+mn-cs"/>
        </a:defRPr>
      </a:lvl1pPr>
      <a:lvl2pPr marL="742950" indent="-285750" algn="l" rtl="0" eaLnBrk="1" fontAlgn="base" hangingPunct="1">
        <a:spcBef>
          <a:spcPct val="20000"/>
        </a:spcBef>
        <a:spcAft>
          <a:spcPct val="0"/>
        </a:spcAft>
        <a:buClr>
          <a:srgbClr val="FF3300"/>
        </a:buClr>
        <a:buFont typeface="Wingdings" pitchFamily="2" charset="2"/>
        <a:buChar char="§"/>
        <a:defRPr sz="2800" i="1">
          <a:solidFill>
            <a:schemeClr val="tx1"/>
          </a:solidFill>
          <a:latin typeface="Arial Narrow" pitchFamily="34" charset="0"/>
        </a:defRPr>
      </a:lvl2pPr>
      <a:lvl3pPr marL="1143000" indent="-228600" algn="l" rtl="0" eaLnBrk="1" fontAlgn="base" hangingPunct="1">
        <a:spcBef>
          <a:spcPct val="20000"/>
        </a:spcBef>
        <a:spcAft>
          <a:spcPct val="0"/>
        </a:spcAft>
        <a:buClr>
          <a:srgbClr val="FFCC00"/>
        </a:buClr>
        <a:buChar char="•"/>
        <a:defRPr sz="2400">
          <a:solidFill>
            <a:schemeClr val="tx1"/>
          </a:solidFill>
          <a:latin typeface="Arial Narrow" pitchFamily="34" charset="0"/>
        </a:defRPr>
      </a:lvl3pPr>
      <a:lvl4pPr marL="1600200" indent="-228600" algn="l" rtl="0" eaLnBrk="1" fontAlgn="base" hangingPunct="1">
        <a:spcBef>
          <a:spcPct val="20000"/>
        </a:spcBef>
        <a:spcAft>
          <a:spcPct val="0"/>
        </a:spcAft>
        <a:buChar char="–"/>
        <a:defRPr sz="2000" i="1">
          <a:solidFill>
            <a:schemeClr val="tx1"/>
          </a:solidFill>
          <a:latin typeface="Arial Narrow" pitchFamily="34" charset="0"/>
        </a:defRPr>
      </a:lvl4pPr>
      <a:lvl5pPr marL="2057400" indent="-228600" algn="l" rtl="0" eaLnBrk="1" fontAlgn="base" hangingPunct="1">
        <a:spcBef>
          <a:spcPct val="20000"/>
        </a:spcBef>
        <a:spcAft>
          <a:spcPct val="0"/>
        </a:spcAft>
        <a:buChar char="»"/>
        <a:defRPr sz="2000">
          <a:solidFill>
            <a:schemeClr val="tx1"/>
          </a:solidFill>
          <a:latin typeface="Arial Narrow"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jpe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838200"/>
            <a:ext cx="3867605" cy="5029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2"/>
          <p:cNvPicPr>
            <a:picLocks noChangeAspect="1" noChangeArrowheads="1"/>
          </p:cNvPicPr>
          <p:nvPr/>
        </p:nvPicPr>
        <p:blipFill rotWithShape="1">
          <a:blip r:embed="rId4" cstate="print"/>
          <a:srcRect l="11784" t="16297" r="47288" b="2940"/>
          <a:stretch/>
        </p:blipFill>
        <p:spPr bwMode="auto">
          <a:xfrm>
            <a:off x="6705600" y="1752600"/>
            <a:ext cx="2273488" cy="1705116"/>
          </a:xfrm>
          <a:prstGeom prst="rect">
            <a:avLst/>
          </a:prstGeom>
          <a:ln w="25400" cap="sq">
            <a:solidFill>
              <a:srgbClr val="000000"/>
            </a:solidFill>
            <a:miter lim="800000"/>
          </a:ln>
          <a:effectLst>
            <a:outerShdw blurRad="57150" dist="50800" dir="2700000" algn="tl" rotWithShape="0">
              <a:srgbClr val="000000">
                <a:alpha val="40000"/>
              </a:srgbClr>
            </a:outerShdw>
          </a:effectLst>
        </p:spPr>
      </p:pic>
      <p:sp>
        <p:nvSpPr>
          <p:cNvPr id="2" name="Rectangle 1"/>
          <p:cNvSpPr/>
          <p:nvPr/>
        </p:nvSpPr>
        <p:spPr>
          <a:xfrm>
            <a:off x="7254818" y="5175160"/>
            <a:ext cx="608166" cy="45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Elbow Connector 3"/>
          <p:cNvCxnSpPr>
            <a:cxnSpLocks/>
          </p:cNvCxnSpPr>
          <p:nvPr/>
        </p:nvCxnSpPr>
        <p:spPr>
          <a:xfrm rot="5400000" flipH="1" flipV="1">
            <a:off x="7104178" y="3973538"/>
            <a:ext cx="1717444" cy="685800"/>
          </a:xfrm>
          <a:prstGeom prst="bentConnector3">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ctrTitle"/>
          </p:nvPr>
        </p:nvSpPr>
        <p:spPr>
          <a:xfrm>
            <a:off x="152400" y="685800"/>
            <a:ext cx="4038600" cy="5486400"/>
          </a:xfrm>
        </p:spPr>
        <p:txBody>
          <a:bodyPr/>
          <a:lstStyle/>
          <a:p>
            <a:pPr lvl="1"/>
            <a:r>
              <a:rPr lang="en-US" altLang="en-US" dirty="0"/>
              <a:t>Imperial Irrigation</a:t>
            </a:r>
            <a:br>
              <a:rPr lang="en-US" altLang="en-US" dirty="0"/>
            </a:br>
            <a:r>
              <a:rPr lang="en-US" altLang="en-US" dirty="0"/>
              <a:t>District</a:t>
            </a:r>
            <a:br>
              <a:rPr lang="en-US" altLang="en-US" dirty="0"/>
            </a:br>
            <a:br>
              <a:rPr lang="en-US" altLang="en-US" sz="1200" dirty="0"/>
            </a:br>
            <a:br>
              <a:rPr lang="en-US" altLang="en-US" sz="1200" dirty="0"/>
            </a:br>
            <a:r>
              <a:rPr lang="en-US" altLang="en-US" sz="1200" dirty="0"/>
              <a:t>May 2, 2023</a:t>
            </a:r>
            <a:br>
              <a:rPr lang="en-US" altLang="en-US" sz="1200" dirty="0"/>
            </a:br>
            <a:br>
              <a:rPr lang="en-US" altLang="en-US" sz="1200" dirty="0"/>
            </a:br>
            <a:r>
              <a:rPr lang="en-US" altLang="en-US" sz="1400" b="0" i="1" dirty="0"/>
              <a:t>Tina Shields, PE</a:t>
            </a:r>
            <a:br>
              <a:rPr lang="en-US" altLang="en-US" sz="1400" b="0" i="1" dirty="0"/>
            </a:br>
            <a:r>
              <a:rPr lang="en-US" altLang="en-US" sz="1400" b="0" i="1" dirty="0"/>
              <a:t>Water Department Manager</a:t>
            </a:r>
            <a:br>
              <a:rPr lang="en-US" sz="1400" b="0" i="1" dirty="0"/>
            </a:br>
            <a:endParaRPr lang="en-US" altLang="en-US" sz="1400" b="0" i="1" dirty="0"/>
          </a:p>
        </p:txBody>
      </p:sp>
    </p:spTree>
    <p:extLst>
      <p:ext uri="{BB962C8B-B14F-4D97-AF65-F5344CB8AC3E}">
        <p14:creationId xmlns:p14="http://schemas.microsoft.com/office/powerpoint/2010/main" val="291773276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44D8E-E87F-4153-9A84-1BE8AF89A611}"/>
              </a:ext>
            </a:extLst>
          </p:cNvPr>
          <p:cNvSpPr>
            <a:spLocks noGrp="1"/>
          </p:cNvSpPr>
          <p:nvPr>
            <p:ph type="title"/>
          </p:nvPr>
        </p:nvSpPr>
        <p:spPr>
          <a:xfrm>
            <a:off x="0" y="914400"/>
            <a:ext cx="9144000" cy="609600"/>
          </a:xfrm>
        </p:spPr>
        <p:txBody>
          <a:bodyPr/>
          <a:lstStyle/>
          <a:p>
            <a:r>
              <a:rPr lang="en-US" dirty="0"/>
              <a:t>IID’s Additional Conservation Proposal</a:t>
            </a:r>
            <a:br>
              <a:rPr lang="en-US" dirty="0"/>
            </a:br>
            <a:r>
              <a:rPr lang="en-US" sz="2200" i="1" dirty="0"/>
              <a:t>Up to 1 million acre-feet of voluntary, compensated conservation through 2026</a:t>
            </a:r>
            <a:br>
              <a:rPr lang="en-US" i="1" dirty="0"/>
            </a:br>
            <a:endParaRPr lang="en-US" dirty="0"/>
          </a:p>
        </p:txBody>
      </p:sp>
      <p:sp>
        <p:nvSpPr>
          <p:cNvPr id="3" name="Content Placeholder 2">
            <a:extLst>
              <a:ext uri="{FF2B5EF4-FFF2-40B4-BE49-F238E27FC236}">
                <a16:creationId xmlns:a16="http://schemas.microsoft.com/office/drawing/2014/main" id="{2D2D7BC2-8B9A-4B7B-A7BB-80E7791C610D}"/>
              </a:ext>
            </a:extLst>
          </p:cNvPr>
          <p:cNvSpPr>
            <a:spLocks noGrp="1"/>
          </p:cNvSpPr>
          <p:nvPr>
            <p:ph idx="1"/>
          </p:nvPr>
        </p:nvSpPr>
        <p:spPr>
          <a:xfrm>
            <a:off x="381000" y="1447800"/>
            <a:ext cx="8382000" cy="1238250"/>
          </a:xfrm>
        </p:spPr>
        <p:txBody>
          <a:bodyPr/>
          <a:lstStyle/>
          <a:p>
            <a:pPr marL="233363" indent="-233363">
              <a:buClrTx/>
            </a:pPr>
            <a:r>
              <a:rPr lang="en-US" sz="1800" dirty="0"/>
              <a:t>An additional 250,000 AFY of conservation will increase IID’s annual conservation target to 750,000 AFY, a more than 50 percent increase from 2022.</a:t>
            </a:r>
          </a:p>
          <a:p>
            <a:pPr marL="233363" indent="-233363">
              <a:buClrTx/>
            </a:pPr>
            <a:r>
              <a:rPr lang="en-US" sz="1800" dirty="0"/>
              <a:t>IID’s conservation was pre-conditioned, in part, on a state/federal commitment to address mitigation and funding of Salton Sea impacts related to accelerated playa exposure, permitting, IID Board of Directors approval and sufficient grower/landowner voluntary participation.</a:t>
            </a:r>
          </a:p>
          <a:p>
            <a:pPr marL="233363" indent="-233363">
              <a:buClrTx/>
            </a:pPr>
            <a:r>
              <a:rPr lang="en-US" sz="1800" dirty="0"/>
              <a:t>IID is actively engaged in IRA “1b” funding discussions with Reclamation.</a:t>
            </a:r>
          </a:p>
        </p:txBody>
      </p:sp>
      <p:sp>
        <p:nvSpPr>
          <p:cNvPr id="4" name="Slide Number Placeholder 3">
            <a:extLst>
              <a:ext uri="{FF2B5EF4-FFF2-40B4-BE49-F238E27FC236}">
                <a16:creationId xmlns:a16="http://schemas.microsoft.com/office/drawing/2014/main" id="{CA368EFC-29DE-4DB6-B62E-FC1D25AE7F02}"/>
              </a:ext>
            </a:extLst>
          </p:cNvPr>
          <p:cNvSpPr>
            <a:spLocks noGrp="1"/>
          </p:cNvSpPr>
          <p:nvPr>
            <p:ph type="sldNum" sz="quarter" idx="10"/>
          </p:nvPr>
        </p:nvSpPr>
        <p:spPr/>
        <p:txBody>
          <a:bodyPr/>
          <a:lstStyle/>
          <a:p>
            <a:fld id="{FAD1634A-12CD-4A5A-8C30-E71E5CFB5580}" type="slidenum">
              <a:rPr lang="en-US" smtClean="0"/>
              <a:pPr/>
              <a:t>10</a:t>
            </a:fld>
            <a:endParaRPr lang="en-US" dirty="0"/>
          </a:p>
        </p:txBody>
      </p:sp>
      <p:pic>
        <p:nvPicPr>
          <p:cNvPr id="5" name="Picture 4">
            <a:extLst>
              <a:ext uri="{FF2B5EF4-FFF2-40B4-BE49-F238E27FC236}">
                <a16:creationId xmlns:a16="http://schemas.microsoft.com/office/drawing/2014/main" id="{C2192D66-F078-4B99-BC8E-259B81D78B8B}"/>
              </a:ext>
            </a:extLst>
          </p:cNvPr>
          <p:cNvPicPr>
            <a:picLocks noChangeAspect="1"/>
          </p:cNvPicPr>
          <p:nvPr/>
        </p:nvPicPr>
        <p:blipFill rotWithShape="1">
          <a:blip r:embed="rId3"/>
          <a:srcRect l="-3367" t="-3906" r="-2862" b="-4112"/>
          <a:stretch/>
        </p:blipFill>
        <p:spPr>
          <a:xfrm>
            <a:off x="4572000" y="3331960"/>
            <a:ext cx="4272325" cy="2620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ontent Placeholder 2">
            <a:extLst>
              <a:ext uri="{FF2B5EF4-FFF2-40B4-BE49-F238E27FC236}">
                <a16:creationId xmlns:a16="http://schemas.microsoft.com/office/drawing/2014/main" id="{5163B9B4-1954-4820-B09C-E9810C580CC1}"/>
              </a:ext>
            </a:extLst>
          </p:cNvPr>
          <p:cNvSpPr txBox="1">
            <a:spLocks/>
          </p:cNvSpPr>
          <p:nvPr/>
        </p:nvSpPr>
        <p:spPr bwMode="auto">
          <a:xfrm>
            <a:off x="381000" y="3250722"/>
            <a:ext cx="3877574" cy="2667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CC9900"/>
              </a:buClr>
              <a:buChar char="•"/>
              <a:defRPr sz="2800">
                <a:solidFill>
                  <a:schemeClr val="tx1"/>
                </a:solidFill>
                <a:latin typeface="Arial Narrow" pitchFamily="34" charset="0"/>
                <a:ea typeface="+mn-ea"/>
                <a:cs typeface="+mn-cs"/>
              </a:defRPr>
            </a:lvl1pPr>
            <a:lvl2pPr marL="742950" indent="-285750" algn="l" rtl="0" eaLnBrk="1" fontAlgn="base" hangingPunct="1">
              <a:spcBef>
                <a:spcPct val="20000"/>
              </a:spcBef>
              <a:spcAft>
                <a:spcPct val="0"/>
              </a:spcAft>
              <a:buClr>
                <a:srgbClr val="FF3300"/>
              </a:buClr>
              <a:buFont typeface="Wingdings" pitchFamily="2" charset="2"/>
              <a:buChar char="§"/>
              <a:defRPr sz="2400" i="1">
                <a:solidFill>
                  <a:schemeClr val="tx1"/>
                </a:solidFill>
                <a:latin typeface="Arial Narrow" pitchFamily="34" charset="0"/>
              </a:defRPr>
            </a:lvl2pPr>
            <a:lvl3pPr marL="1143000" indent="-228600" algn="l" rtl="0" eaLnBrk="1" fontAlgn="base" hangingPunct="1">
              <a:spcBef>
                <a:spcPct val="20000"/>
              </a:spcBef>
              <a:spcAft>
                <a:spcPct val="0"/>
              </a:spcAft>
              <a:buClr>
                <a:srgbClr val="0066CC"/>
              </a:buClr>
              <a:buChar char="•"/>
              <a:defRPr sz="2000">
                <a:solidFill>
                  <a:schemeClr val="tx1"/>
                </a:solidFill>
                <a:latin typeface="Arial Narrow" pitchFamily="34" charset="0"/>
              </a:defRPr>
            </a:lvl3pPr>
            <a:lvl4pPr marL="1600200" indent="-228600" algn="l" rtl="0" eaLnBrk="1" fontAlgn="base" hangingPunct="1">
              <a:spcBef>
                <a:spcPct val="20000"/>
              </a:spcBef>
              <a:spcAft>
                <a:spcPct val="0"/>
              </a:spcAft>
              <a:buChar char="–"/>
              <a:defRPr sz="1800" i="1">
                <a:solidFill>
                  <a:schemeClr val="tx1"/>
                </a:solidFill>
                <a:latin typeface="Arial Narrow" pitchFamily="34" charset="0"/>
              </a:defRPr>
            </a:lvl4pPr>
            <a:lvl5pPr marL="2057400" indent="-228600" algn="l" rtl="0" eaLnBrk="1" fontAlgn="base" hangingPunct="1">
              <a:spcBef>
                <a:spcPct val="20000"/>
              </a:spcBef>
              <a:spcAft>
                <a:spcPct val="0"/>
              </a:spcAft>
              <a:buChar char="»"/>
              <a:defRPr sz="1800">
                <a:solidFill>
                  <a:schemeClr val="tx1"/>
                </a:solidFill>
                <a:latin typeface="Arial Narrow"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233363" indent="-233363">
              <a:buClrTx/>
            </a:pPr>
            <a:r>
              <a:rPr lang="en-US" sz="1800" dirty="0"/>
              <a:t>IID’s focus will be to expand its existing system and on-farm efficiency conservation programs. IID is working to:</a:t>
            </a:r>
          </a:p>
          <a:p>
            <a:pPr marL="630238" lvl="1" indent="-230188">
              <a:buClrTx/>
              <a:buFont typeface="+mj-lt"/>
              <a:buAutoNum type="arabicParenR"/>
            </a:pPr>
            <a:r>
              <a:rPr lang="en-US" sz="1400" kern="0" dirty="0"/>
              <a:t>streamline its existing on-farm conservation program </a:t>
            </a:r>
          </a:p>
          <a:p>
            <a:pPr marL="630238" lvl="1" indent="-230188">
              <a:buClrTx/>
              <a:buFont typeface="+mj-lt"/>
              <a:buAutoNum type="arabicParenR"/>
            </a:pPr>
            <a:r>
              <a:rPr lang="en-US" sz="1400" kern="0" dirty="0"/>
              <a:t>develop a deficit irrigation/short-term summer fallowing program</a:t>
            </a:r>
          </a:p>
          <a:p>
            <a:pPr marL="630238" lvl="1" indent="-230188">
              <a:buClrTx/>
              <a:buFont typeface="+mj-lt"/>
              <a:buAutoNum type="arabicParenR"/>
            </a:pPr>
            <a:r>
              <a:rPr lang="en-US" sz="1400" kern="0" dirty="0"/>
              <a:t>revisit its prior rotational fallowing and socio-economics mitigation program (as a backstop)</a:t>
            </a:r>
          </a:p>
        </p:txBody>
      </p:sp>
    </p:spTree>
    <p:extLst>
      <p:ext uri="{BB962C8B-B14F-4D97-AF65-F5344CB8AC3E}">
        <p14:creationId xmlns:p14="http://schemas.microsoft.com/office/powerpoint/2010/main" val="354619011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ChangeArrowheads="1"/>
          </p:cNvSpPr>
          <p:nvPr/>
        </p:nvSpPr>
        <p:spPr bwMode="auto">
          <a:xfrm>
            <a:off x="152400" y="1184696"/>
            <a:ext cx="7467600" cy="1828800"/>
          </a:xfrm>
          <a:prstGeom prst="rect">
            <a:avLst/>
          </a:prstGeom>
          <a:noFill/>
          <a:ln w="9525">
            <a:noFill/>
            <a:miter lim="800000"/>
            <a:headEnd/>
            <a:tailEnd/>
          </a:ln>
          <a:effectLst/>
        </p:spPr>
        <p:txBody>
          <a:bodyPr lIns="92075" tIns="46038" rIns="92075" bIns="46038"/>
          <a:lstStyle/>
          <a:p>
            <a:pPr marL="225425" indent="-225425">
              <a:spcBef>
                <a:spcPct val="20000"/>
              </a:spcBef>
              <a:buSzPct val="100000"/>
              <a:buFont typeface="Arial" panose="020B0604020202020204" pitchFamily="34" charset="0"/>
              <a:buChar char="•"/>
              <a:defRPr/>
            </a:pPr>
            <a:r>
              <a:rPr lang="en-US" sz="2000" dirty="0">
                <a:latin typeface="+mj-lt"/>
              </a:rPr>
              <a:t>3,100,000 acre-feet annual Colorado River consumptive use entitlement</a:t>
            </a:r>
          </a:p>
          <a:p>
            <a:pPr marL="225425" indent="-225425">
              <a:spcBef>
                <a:spcPct val="20000"/>
              </a:spcBef>
              <a:buSzPct val="100000"/>
              <a:buFont typeface="Arial" panose="020B0604020202020204" pitchFamily="34" charset="0"/>
              <a:buChar char="•"/>
              <a:defRPr/>
            </a:pPr>
            <a:r>
              <a:rPr lang="en-US" sz="2000" dirty="0">
                <a:latin typeface="+mj-lt"/>
              </a:rPr>
              <a:t>1,062,216 – gross acres within</a:t>
            </a:r>
          </a:p>
          <a:p>
            <a:pPr>
              <a:buSzPct val="100000"/>
              <a:tabLst>
                <a:tab pos="225425" algn="l"/>
              </a:tabLst>
              <a:defRPr/>
            </a:pPr>
            <a:r>
              <a:rPr lang="en-US" sz="2000" dirty="0">
                <a:latin typeface="+mj-lt"/>
              </a:rPr>
              <a:t>	boundaries</a:t>
            </a:r>
          </a:p>
          <a:p>
            <a:pPr marL="225425" indent="-225425">
              <a:spcBef>
                <a:spcPct val="20000"/>
              </a:spcBef>
              <a:buSzPct val="100000"/>
              <a:buFont typeface="Arial" panose="020B0604020202020204" pitchFamily="34" charset="0"/>
              <a:buChar char="•"/>
              <a:defRPr/>
            </a:pPr>
            <a:r>
              <a:rPr lang="en-US" sz="2000" dirty="0">
                <a:latin typeface="+mj-lt"/>
              </a:rPr>
              <a:t>520,307 </a:t>
            </a:r>
            <a:r>
              <a:rPr lang="en-US" sz="2000" dirty="0"/>
              <a:t>–  </a:t>
            </a:r>
            <a:r>
              <a:rPr lang="en-US" sz="2000" dirty="0">
                <a:latin typeface="+mj-lt"/>
              </a:rPr>
              <a:t>total acreage receiving</a:t>
            </a:r>
          </a:p>
          <a:p>
            <a:pPr>
              <a:buSzPct val="100000"/>
              <a:tabLst>
                <a:tab pos="225425" algn="l"/>
              </a:tabLst>
              <a:defRPr/>
            </a:pPr>
            <a:r>
              <a:rPr lang="en-US" sz="2000" dirty="0">
                <a:latin typeface="+mj-lt"/>
              </a:rPr>
              <a:t>	water</a:t>
            </a:r>
          </a:p>
          <a:p>
            <a:pPr marL="225425" indent="-225425">
              <a:spcBef>
                <a:spcPct val="20000"/>
              </a:spcBef>
              <a:buSzPct val="100000"/>
              <a:buFont typeface="Arial" panose="020B0604020202020204" pitchFamily="34" charset="0"/>
              <a:buChar char="•"/>
              <a:defRPr/>
            </a:pPr>
            <a:r>
              <a:rPr lang="en-US" sz="2000" dirty="0">
                <a:latin typeface="+mj-lt"/>
              </a:rPr>
              <a:t>471,570 </a:t>
            </a:r>
            <a:r>
              <a:rPr lang="en-US" sz="2000" dirty="0"/>
              <a:t>–  </a:t>
            </a:r>
            <a:r>
              <a:rPr lang="en-US" sz="2000" dirty="0">
                <a:latin typeface="+mj-lt"/>
              </a:rPr>
              <a:t>total farmable acreage</a:t>
            </a:r>
          </a:p>
          <a:p>
            <a:pPr marL="225425" indent="-225425">
              <a:spcBef>
                <a:spcPts val="480"/>
              </a:spcBef>
              <a:buSzPct val="100000"/>
              <a:buFont typeface="Arial" panose="020B0604020202020204" pitchFamily="34" charset="0"/>
              <a:buChar char="•"/>
              <a:tabLst>
                <a:tab pos="225425" algn="l"/>
              </a:tabLst>
              <a:defRPr/>
            </a:pPr>
            <a:r>
              <a:rPr lang="en-US" sz="2000" dirty="0">
                <a:latin typeface="+mj-lt"/>
              </a:rPr>
              <a:t>Imperial Dam diversion structure,</a:t>
            </a:r>
          </a:p>
          <a:p>
            <a:pPr>
              <a:buSzPct val="100000"/>
              <a:tabLst>
                <a:tab pos="225425" algn="l"/>
              </a:tabLst>
              <a:defRPr/>
            </a:pPr>
            <a:r>
              <a:rPr lang="en-US" sz="2000" dirty="0">
                <a:latin typeface="+mj-lt"/>
              </a:rPr>
              <a:t>	headworks and six desilting basins</a:t>
            </a:r>
          </a:p>
          <a:p>
            <a:pPr marL="225425" indent="-225425">
              <a:spcBef>
                <a:spcPts val="480"/>
              </a:spcBef>
              <a:buSzPct val="100000"/>
              <a:buFont typeface="Arial" panose="020B0604020202020204" pitchFamily="34" charset="0"/>
              <a:buChar char="•"/>
              <a:tabLst>
                <a:tab pos="225425" algn="l"/>
              </a:tabLst>
              <a:defRPr/>
            </a:pPr>
            <a:r>
              <a:rPr lang="en-US" sz="2000" dirty="0">
                <a:latin typeface="+mj-lt"/>
              </a:rPr>
              <a:t>82-mile long All-American Canal</a:t>
            </a:r>
          </a:p>
          <a:p>
            <a:pPr marL="225425" indent="-225425">
              <a:spcBef>
                <a:spcPts val="480"/>
              </a:spcBef>
              <a:buSzPct val="100000"/>
              <a:buFont typeface="Arial" panose="020B0604020202020204" pitchFamily="34" charset="0"/>
              <a:buChar char="•"/>
              <a:tabLst>
                <a:tab pos="225425" algn="l"/>
              </a:tabLst>
              <a:defRPr/>
            </a:pPr>
            <a:r>
              <a:rPr lang="en-US" sz="2000" dirty="0">
                <a:latin typeface="+mj-lt"/>
              </a:rPr>
              <a:t>&gt; 3,000 miles gravity flow canals/drains</a:t>
            </a:r>
          </a:p>
          <a:p>
            <a:pPr marL="225425" indent="-225425">
              <a:spcBef>
                <a:spcPts val="480"/>
              </a:spcBef>
              <a:buSzPct val="100000"/>
              <a:buFont typeface="Arial" panose="020B0604020202020204" pitchFamily="34" charset="0"/>
              <a:buChar char="•"/>
              <a:tabLst>
                <a:tab pos="225425" algn="l"/>
              </a:tabLst>
              <a:defRPr/>
            </a:pPr>
            <a:r>
              <a:rPr lang="en-US" sz="2000" dirty="0">
                <a:latin typeface="+mj-lt"/>
              </a:rPr>
              <a:t>Nine hydroelectric</a:t>
            </a:r>
          </a:p>
          <a:p>
            <a:pPr>
              <a:spcBef>
                <a:spcPts val="0"/>
              </a:spcBef>
              <a:buSzPct val="100000"/>
              <a:tabLst>
                <a:tab pos="225425" algn="l"/>
              </a:tabLst>
              <a:defRPr/>
            </a:pPr>
            <a:r>
              <a:rPr lang="en-US" sz="2000" dirty="0">
                <a:latin typeface="+mj-lt"/>
              </a:rPr>
              <a:t>    plants</a:t>
            </a:r>
          </a:p>
          <a:p>
            <a:pPr marL="342900" indent="-342900">
              <a:buSzPct val="100000"/>
              <a:buFont typeface="Arial" panose="020B0604020202020204" pitchFamily="34" charset="0"/>
              <a:buChar char="•"/>
              <a:tabLst>
                <a:tab pos="225425" algn="l"/>
              </a:tabLst>
              <a:defRPr/>
            </a:pPr>
            <a:endParaRPr lang="en-US" sz="2000" dirty="0">
              <a:latin typeface="+mj-lt"/>
            </a:endParaRPr>
          </a:p>
          <a:p>
            <a:pPr lvl="1" algn="l">
              <a:spcBef>
                <a:spcPct val="20000"/>
              </a:spcBef>
              <a:buClr>
                <a:schemeClr val="folHlink"/>
              </a:buClr>
              <a:buSzPct val="55000"/>
              <a:defRPr/>
            </a:pPr>
            <a:endParaRPr kumimoji="1" lang="en-US" sz="2000" dirty="0">
              <a:latin typeface="+mj-lt"/>
            </a:endParaRPr>
          </a:p>
        </p:txBody>
      </p:sp>
      <p:sp>
        <p:nvSpPr>
          <p:cNvPr id="273411" name="Rectangle 3"/>
          <p:cNvSpPr>
            <a:spLocks noChangeArrowheads="1"/>
          </p:cNvSpPr>
          <p:nvPr/>
        </p:nvSpPr>
        <p:spPr bwMode="auto">
          <a:xfrm>
            <a:off x="685800" y="478737"/>
            <a:ext cx="7848600" cy="707886"/>
          </a:xfrm>
          <a:prstGeom prst="rect">
            <a:avLst/>
          </a:prstGeom>
          <a:noFill/>
          <a:ln w="12699">
            <a:noFill/>
            <a:miter lim="800000"/>
            <a:headEnd type="none" w="sm" len="sm"/>
            <a:tailEnd type="none" w="sm" len="sm"/>
          </a:ln>
          <a:effectLst/>
        </p:spPr>
        <p:txBody>
          <a:bodyPr>
            <a:spAutoFit/>
          </a:bodyPr>
          <a:lstStyle/>
          <a:p>
            <a:pPr algn="ctr">
              <a:spcBef>
                <a:spcPct val="50000"/>
              </a:spcBef>
              <a:defRPr/>
            </a:pPr>
            <a:r>
              <a:rPr lang="en-US" sz="4000" b="1" dirty="0">
                <a:solidFill>
                  <a:schemeClr val="tx2"/>
                </a:solidFill>
                <a:latin typeface="+mj-lt"/>
              </a:rPr>
              <a:t>IID’s Water Supply &amp; Service Area</a:t>
            </a:r>
            <a:endParaRPr lang="en-US" sz="1400" b="1" dirty="0">
              <a:solidFill>
                <a:schemeClr val="tx2"/>
              </a:solidFill>
              <a:latin typeface="+mj-lt"/>
            </a:endParaRPr>
          </a:p>
        </p:txBody>
      </p:sp>
      <p:sp>
        <p:nvSpPr>
          <p:cNvPr id="2" name="Slide Number Placeholder 1"/>
          <p:cNvSpPr>
            <a:spLocks noGrp="1"/>
          </p:cNvSpPr>
          <p:nvPr>
            <p:ph type="sldNum" sz="quarter" idx="10"/>
          </p:nvPr>
        </p:nvSpPr>
        <p:spPr/>
        <p:txBody>
          <a:bodyPr/>
          <a:lstStyle/>
          <a:p>
            <a:pPr>
              <a:defRPr/>
            </a:pPr>
            <a:r>
              <a:rPr lang="en-US" sz="1200" i="1" dirty="0"/>
              <a:t> </a:t>
            </a:r>
            <a:fld id="{A029028C-D58C-4CEF-9D13-1DE17C342C37}" type="slidenum">
              <a:rPr lang="en-US" smtClean="0"/>
              <a:pPr>
                <a:defRPr/>
              </a:pPr>
              <a:t>2</a:t>
            </a:fld>
            <a:endParaRPr lang="en-US" dirty="0"/>
          </a:p>
        </p:txBody>
      </p:sp>
      <p:pic>
        <p:nvPicPr>
          <p:cNvPr id="12" name="Picture 3074" descr="map-allamerican"/>
          <p:cNvPicPr>
            <a:picLocks noChangeAspect="1" noChangeArrowheads="1"/>
          </p:cNvPicPr>
          <p:nvPr/>
        </p:nvPicPr>
        <p:blipFill rotWithShape="1">
          <a:blip r:embed="rId3" cstate="print"/>
          <a:srcRect t="-2152" b="-1"/>
          <a:stretch/>
        </p:blipFill>
        <p:spPr bwMode="auto">
          <a:xfrm>
            <a:off x="4326983" y="1600200"/>
            <a:ext cx="4604833" cy="30443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2" descr="http://mavensphotoblog.com/wp-content/uploads/2011/06/all-american-canal-crossing-dunes-jan-2011-7.jpg?w=1024">
            <a:extLst>
              <a:ext uri="{FF2B5EF4-FFF2-40B4-BE49-F238E27FC236}">
                <a16:creationId xmlns:a16="http://schemas.microsoft.com/office/drawing/2014/main" id="{1D41875B-C91E-42A1-AC66-153C1A9DA1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6365" y="4898604"/>
            <a:ext cx="2607835" cy="18379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1027" descr="145_jpg">
            <a:extLst>
              <a:ext uri="{FF2B5EF4-FFF2-40B4-BE49-F238E27FC236}">
                <a16:creationId xmlns:a16="http://schemas.microsoft.com/office/drawing/2014/main" id="{A7F3043B-256F-40F6-8F4A-C1D972BA3B54}"/>
              </a:ext>
            </a:extLst>
          </p:cNvPr>
          <p:cNvPicPr>
            <a:picLocks noChangeAspect="1" noChangeArrowheads="1"/>
          </p:cNvPicPr>
          <p:nvPr/>
        </p:nvPicPr>
        <p:blipFill>
          <a:blip r:embed="rId5" cstate="print"/>
          <a:srcRect/>
          <a:stretch>
            <a:fillRect/>
          </a:stretch>
        </p:blipFill>
        <p:spPr bwMode="auto">
          <a:xfrm>
            <a:off x="2269845" y="4800600"/>
            <a:ext cx="2302155" cy="1601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3" descr="imperdam">
            <a:extLst>
              <a:ext uri="{FF2B5EF4-FFF2-40B4-BE49-F238E27FC236}">
                <a16:creationId xmlns:a16="http://schemas.microsoft.com/office/drawing/2014/main" id="{60A18856-7C80-4D00-BAFE-FFE4CF9794FB}"/>
              </a:ext>
            </a:extLst>
          </p:cNvPr>
          <p:cNvPicPr>
            <a:picLocks noChangeAspect="1" noChangeArrowheads="1"/>
          </p:cNvPicPr>
          <p:nvPr/>
        </p:nvPicPr>
        <p:blipFill rotWithShape="1">
          <a:blip r:embed="rId6" cstate="print"/>
          <a:srcRect t="8027"/>
          <a:stretch/>
        </p:blipFill>
        <p:spPr bwMode="auto">
          <a:xfrm>
            <a:off x="6593076" y="4418327"/>
            <a:ext cx="2206247" cy="13719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6390895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D3AC5-69F7-42ED-9213-737FFB4E1C5A}"/>
              </a:ext>
            </a:extLst>
          </p:cNvPr>
          <p:cNvSpPr>
            <a:spLocks noGrp="1"/>
          </p:cNvSpPr>
          <p:nvPr>
            <p:ph type="title"/>
          </p:nvPr>
        </p:nvSpPr>
        <p:spPr>
          <a:xfrm>
            <a:off x="457200" y="152400"/>
            <a:ext cx="8229600" cy="1143000"/>
          </a:xfrm>
        </p:spPr>
        <p:txBody>
          <a:bodyPr/>
          <a:lstStyle/>
          <a:p>
            <a:r>
              <a:rPr lang="en-US" dirty="0"/>
              <a:t>Imperial Valley’s Agricultural Economy</a:t>
            </a:r>
          </a:p>
        </p:txBody>
      </p:sp>
      <p:sp>
        <p:nvSpPr>
          <p:cNvPr id="5" name="Slide Number Placeholder 4">
            <a:extLst>
              <a:ext uri="{FF2B5EF4-FFF2-40B4-BE49-F238E27FC236}">
                <a16:creationId xmlns:a16="http://schemas.microsoft.com/office/drawing/2014/main" id="{9D2CD945-E2A4-46AD-ABF9-7CEEFD12D150}"/>
              </a:ext>
            </a:extLst>
          </p:cNvPr>
          <p:cNvSpPr>
            <a:spLocks noGrp="1"/>
          </p:cNvSpPr>
          <p:nvPr>
            <p:ph type="sldNum" sz="quarter" idx="10"/>
          </p:nvPr>
        </p:nvSpPr>
        <p:spPr/>
        <p:txBody>
          <a:bodyPr/>
          <a:lstStyle/>
          <a:p>
            <a:fld id="{87F77CFA-6D5D-4272-ADA5-6C4BB16111C8}" type="slidenum">
              <a:rPr lang="en-US" smtClean="0"/>
              <a:pPr/>
              <a:t>3</a:t>
            </a:fld>
            <a:endParaRPr lang="en-US"/>
          </a:p>
        </p:txBody>
      </p:sp>
      <p:pic>
        <p:nvPicPr>
          <p:cNvPr id="11" name="Picture 11" descr="bales">
            <a:extLst>
              <a:ext uri="{FF2B5EF4-FFF2-40B4-BE49-F238E27FC236}">
                <a16:creationId xmlns:a16="http://schemas.microsoft.com/office/drawing/2014/main" id="{320D6461-F9AA-46C3-A443-A71BBB88FB1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497"/>
          <a:stretch/>
        </p:blipFill>
        <p:spPr bwMode="auto">
          <a:xfrm>
            <a:off x="2286000" y="1222994"/>
            <a:ext cx="2322653" cy="18250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5">
            <a:extLst>
              <a:ext uri="{FF2B5EF4-FFF2-40B4-BE49-F238E27FC236}">
                <a16:creationId xmlns:a16="http://schemas.microsoft.com/office/drawing/2014/main" id="{75086F8E-0D4B-4F36-A57D-9C1D0C44C303}"/>
              </a:ext>
            </a:extLst>
          </p:cNvPr>
          <p:cNvPicPr>
            <a:picLocks noChangeAspect="1"/>
          </p:cNvPicPr>
          <p:nvPr/>
        </p:nvPicPr>
        <p:blipFill>
          <a:blip r:embed="rId4"/>
          <a:stretch>
            <a:fillRect/>
          </a:stretch>
        </p:blipFill>
        <p:spPr>
          <a:xfrm>
            <a:off x="202809" y="1455932"/>
            <a:ext cx="2402121" cy="17777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7E91C111-7B6B-4E7D-A310-D84203ED3BE7}"/>
              </a:ext>
            </a:extLst>
          </p:cNvPr>
          <p:cNvPicPr>
            <a:picLocks noChangeAspect="1"/>
          </p:cNvPicPr>
          <p:nvPr/>
        </p:nvPicPr>
        <p:blipFill>
          <a:blip r:embed="rId5"/>
          <a:stretch>
            <a:fillRect/>
          </a:stretch>
        </p:blipFill>
        <p:spPr>
          <a:xfrm>
            <a:off x="2667252" y="2967065"/>
            <a:ext cx="2405967" cy="17777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877C8BEB-6A7A-4D3B-94F6-F0A73EB9C333}"/>
              </a:ext>
            </a:extLst>
          </p:cNvPr>
          <p:cNvPicPr>
            <a:picLocks noChangeAspect="1"/>
          </p:cNvPicPr>
          <p:nvPr/>
        </p:nvPicPr>
        <p:blipFill>
          <a:blip r:embed="rId6"/>
          <a:stretch>
            <a:fillRect/>
          </a:stretch>
        </p:blipFill>
        <p:spPr>
          <a:xfrm>
            <a:off x="533400" y="3429000"/>
            <a:ext cx="2322653" cy="17516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2CC6F18D-D023-4A00-954B-60B0F5561482}"/>
              </a:ext>
            </a:extLst>
          </p:cNvPr>
          <p:cNvPicPr>
            <a:picLocks noChangeAspect="1"/>
          </p:cNvPicPr>
          <p:nvPr/>
        </p:nvPicPr>
        <p:blipFill>
          <a:blip r:embed="rId7"/>
          <a:stretch>
            <a:fillRect/>
          </a:stretch>
        </p:blipFill>
        <p:spPr>
          <a:xfrm>
            <a:off x="3505200" y="4572000"/>
            <a:ext cx="2362200" cy="1724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EB229C89-7D35-4D3B-B6E0-2B6E24A68FF2}"/>
              </a:ext>
            </a:extLst>
          </p:cNvPr>
          <p:cNvPicPr>
            <a:picLocks noChangeAspect="1"/>
          </p:cNvPicPr>
          <p:nvPr/>
        </p:nvPicPr>
        <p:blipFill>
          <a:blip r:embed="rId8"/>
          <a:stretch>
            <a:fillRect/>
          </a:stretch>
        </p:blipFill>
        <p:spPr>
          <a:xfrm>
            <a:off x="5204402" y="3242021"/>
            <a:ext cx="2034598" cy="15585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3" descr="MVC-158L">
            <a:extLst>
              <a:ext uri="{FF2B5EF4-FFF2-40B4-BE49-F238E27FC236}">
                <a16:creationId xmlns:a16="http://schemas.microsoft.com/office/drawing/2014/main" id="{9263A5E2-81F5-41E7-9BDB-A83DD62B13A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62426" y="3013706"/>
            <a:ext cx="1705527"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6">
            <a:extLst>
              <a:ext uri="{FF2B5EF4-FFF2-40B4-BE49-F238E27FC236}">
                <a16:creationId xmlns:a16="http://schemas.microsoft.com/office/drawing/2014/main" id="{955FB1D5-E469-46F9-9623-561C2F1923CB}"/>
              </a:ext>
            </a:extLst>
          </p:cNvPr>
          <p:cNvPicPr>
            <a:picLocks noChangeAspect="1"/>
          </p:cNvPicPr>
          <p:nvPr/>
        </p:nvPicPr>
        <p:blipFill>
          <a:blip r:embed="rId10"/>
          <a:stretch>
            <a:fillRect/>
          </a:stretch>
        </p:blipFill>
        <p:spPr>
          <a:xfrm>
            <a:off x="6742505" y="2174876"/>
            <a:ext cx="2086207" cy="1558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chart">
            <a:extLst>
              <a:ext uri="{FF2B5EF4-FFF2-40B4-BE49-F238E27FC236}">
                <a16:creationId xmlns:a16="http://schemas.microsoft.com/office/drawing/2014/main" id="{12154EBF-ACB2-46B4-8EF2-EEE91477F792}"/>
              </a:ext>
            </a:extLst>
          </p:cNvPr>
          <p:cNvPicPr>
            <a:picLocks noChangeAspect="1"/>
          </p:cNvPicPr>
          <p:nvPr/>
        </p:nvPicPr>
        <p:blipFill>
          <a:blip r:embed="rId11"/>
          <a:stretch>
            <a:fillRect/>
          </a:stretch>
        </p:blipFill>
        <p:spPr>
          <a:xfrm>
            <a:off x="4783178" y="1390664"/>
            <a:ext cx="2072400" cy="13067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A12A1D8F-9062-484F-8B04-514A264E4AA9}"/>
              </a:ext>
            </a:extLst>
          </p:cNvPr>
          <p:cNvPicPr>
            <a:picLocks noChangeAspect="1"/>
          </p:cNvPicPr>
          <p:nvPr/>
        </p:nvPicPr>
        <p:blipFill>
          <a:blip r:embed="rId12"/>
          <a:stretch>
            <a:fillRect/>
          </a:stretch>
        </p:blipFill>
        <p:spPr>
          <a:xfrm>
            <a:off x="7030104" y="1063329"/>
            <a:ext cx="1828800" cy="13247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chart">
            <a:extLst>
              <a:ext uri="{FF2B5EF4-FFF2-40B4-BE49-F238E27FC236}">
                <a16:creationId xmlns:a16="http://schemas.microsoft.com/office/drawing/2014/main" id="{05A5D520-F5D8-4C21-8B1D-E64DC1D7FBAA}"/>
              </a:ext>
            </a:extLst>
          </p:cNvPr>
          <p:cNvPicPr>
            <a:picLocks noChangeAspect="1"/>
          </p:cNvPicPr>
          <p:nvPr/>
        </p:nvPicPr>
        <p:blipFill>
          <a:blip r:embed="rId13"/>
          <a:stretch>
            <a:fillRect/>
          </a:stretch>
        </p:blipFill>
        <p:spPr>
          <a:xfrm>
            <a:off x="1880508" y="5081806"/>
            <a:ext cx="2021901" cy="15164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chart">
            <a:extLst>
              <a:ext uri="{FF2B5EF4-FFF2-40B4-BE49-F238E27FC236}">
                <a16:creationId xmlns:a16="http://schemas.microsoft.com/office/drawing/2014/main" id="{EDA8ABA4-1FB7-4249-8D89-260342348ADE}"/>
              </a:ext>
            </a:extLst>
          </p:cNvPr>
          <p:cNvPicPr>
            <a:picLocks noChangeAspect="1"/>
          </p:cNvPicPr>
          <p:nvPr/>
        </p:nvPicPr>
        <p:blipFill>
          <a:blip r:embed="rId14"/>
          <a:stretch>
            <a:fillRect/>
          </a:stretch>
        </p:blipFill>
        <p:spPr>
          <a:xfrm>
            <a:off x="5401917" y="4884268"/>
            <a:ext cx="2454965" cy="18433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1505708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ChangeArrowheads="1"/>
          </p:cNvSpPr>
          <p:nvPr/>
        </p:nvSpPr>
        <p:spPr bwMode="auto">
          <a:xfrm>
            <a:off x="4038600" y="1219200"/>
            <a:ext cx="4876800" cy="2596551"/>
          </a:xfrm>
          <a:prstGeom prst="rect">
            <a:avLst/>
          </a:prstGeom>
          <a:noFill/>
          <a:ln w="9525">
            <a:noFill/>
            <a:miter lim="800000"/>
            <a:headEnd/>
            <a:tailEnd/>
          </a:ln>
          <a:effectLst/>
        </p:spPr>
        <p:txBody>
          <a:bodyPr lIns="92075" tIns="46038" rIns="92075" bIns="46038"/>
          <a:lstStyle/>
          <a:p>
            <a:pPr marL="174625" indent="-174625">
              <a:spcBef>
                <a:spcPts val="0"/>
              </a:spcBef>
              <a:buSzPct val="100000"/>
              <a:buFont typeface="Arial" panose="020B0604020202020204" pitchFamily="34" charset="0"/>
              <a:buChar char="•"/>
              <a:defRPr/>
            </a:pPr>
            <a:r>
              <a:rPr lang="en-US" sz="1500" dirty="0">
                <a:latin typeface="+mj-lt"/>
              </a:rPr>
              <a:t>The Colorado River is the region’s</a:t>
            </a:r>
            <a:r>
              <a:rPr lang="en-US" sz="1500" b="1" dirty="0">
                <a:latin typeface="+mj-lt"/>
              </a:rPr>
              <a:t> only water supply, </a:t>
            </a:r>
            <a:r>
              <a:rPr lang="en-US" sz="1500" dirty="0">
                <a:latin typeface="+mj-lt"/>
              </a:rPr>
              <a:t>with water delivered to rural farms, communities, homes and businesses.</a:t>
            </a:r>
          </a:p>
          <a:p>
            <a:pPr marL="174625" indent="-174625">
              <a:spcBef>
                <a:spcPts val="0"/>
              </a:spcBef>
              <a:buSzPct val="100000"/>
              <a:buFont typeface="Arial" panose="020B0604020202020204" pitchFamily="34" charset="0"/>
              <a:buChar char="•"/>
              <a:defRPr/>
            </a:pPr>
            <a:endParaRPr lang="en-US" sz="800" dirty="0">
              <a:latin typeface="+mj-lt"/>
            </a:endParaRPr>
          </a:p>
          <a:p>
            <a:pPr marL="174625" indent="-174625">
              <a:spcBef>
                <a:spcPts val="0"/>
              </a:spcBef>
              <a:buSzPct val="100000"/>
              <a:buFont typeface="Arial" panose="020B0604020202020204" pitchFamily="34" charset="0"/>
              <a:buChar char="•"/>
              <a:defRPr/>
            </a:pPr>
            <a:r>
              <a:rPr lang="en-US" sz="1500" dirty="0">
                <a:latin typeface="+mj-lt"/>
              </a:rPr>
              <a:t>IID has a </a:t>
            </a:r>
            <a:r>
              <a:rPr lang="en-US" sz="1500" b="1" dirty="0">
                <a:latin typeface="+mj-lt"/>
              </a:rPr>
              <a:t>year-round growing season </a:t>
            </a:r>
            <a:r>
              <a:rPr lang="en-US" sz="1500" dirty="0">
                <a:latin typeface="+mj-lt"/>
              </a:rPr>
              <a:t>with robust cropping yields that provide the nation a </a:t>
            </a:r>
            <a:r>
              <a:rPr lang="en-US" sz="1500" b="1" dirty="0">
                <a:latin typeface="+mj-lt"/>
              </a:rPr>
              <a:t>safe and reliable food supply.  One in every six </a:t>
            </a:r>
            <a:r>
              <a:rPr lang="en-US" sz="1500" dirty="0">
                <a:latin typeface="+mj-lt"/>
              </a:rPr>
              <a:t>jobs in Imperial Valley is directly related to agriculture.</a:t>
            </a:r>
          </a:p>
          <a:p>
            <a:pPr marL="174625" indent="-174625">
              <a:spcBef>
                <a:spcPts val="0"/>
              </a:spcBef>
              <a:buSzPct val="100000"/>
              <a:buFont typeface="Arial" panose="020B0604020202020204" pitchFamily="34" charset="0"/>
              <a:buChar char="•"/>
              <a:defRPr/>
            </a:pPr>
            <a:endParaRPr lang="en-US" sz="800" dirty="0">
              <a:latin typeface="+mj-lt"/>
            </a:endParaRPr>
          </a:p>
          <a:p>
            <a:pPr marL="174625" indent="-174625">
              <a:spcBef>
                <a:spcPts val="0"/>
              </a:spcBef>
              <a:buSzPct val="100000"/>
              <a:buFont typeface="Arial" panose="020B0604020202020204" pitchFamily="34" charset="0"/>
              <a:buChar char="•"/>
              <a:defRPr/>
            </a:pPr>
            <a:r>
              <a:rPr lang="en-US" sz="1500" dirty="0">
                <a:latin typeface="+mj-lt"/>
              </a:rPr>
              <a:t>The communities that rely on IID for water are largely </a:t>
            </a:r>
            <a:r>
              <a:rPr lang="en-US" sz="1500" b="1" dirty="0">
                <a:latin typeface="+mj-lt"/>
              </a:rPr>
              <a:t>disadvantaged, underserved minority populations</a:t>
            </a:r>
            <a:r>
              <a:rPr lang="en-US" sz="1500" dirty="0">
                <a:latin typeface="+mj-lt"/>
              </a:rPr>
              <a:t>.</a:t>
            </a:r>
          </a:p>
          <a:p>
            <a:pPr>
              <a:spcBef>
                <a:spcPts val="0"/>
              </a:spcBef>
              <a:buSzPct val="100000"/>
              <a:defRPr/>
            </a:pPr>
            <a:endParaRPr lang="en-US" sz="800" dirty="0">
              <a:latin typeface="+mj-lt"/>
            </a:endParaRPr>
          </a:p>
          <a:p>
            <a:pPr marL="174625" indent="-174625">
              <a:spcBef>
                <a:spcPts val="0"/>
              </a:spcBef>
              <a:buSzPct val="100000"/>
              <a:buFont typeface="Arial" panose="020B0604020202020204" pitchFamily="34" charset="0"/>
              <a:buChar char="•"/>
              <a:defRPr/>
            </a:pPr>
            <a:r>
              <a:rPr lang="en-US" sz="1500" dirty="0">
                <a:latin typeface="+mj-lt"/>
              </a:rPr>
              <a:t>IID </a:t>
            </a:r>
            <a:r>
              <a:rPr lang="en-US" sz="1500" b="1" dirty="0">
                <a:latin typeface="+mj-lt"/>
              </a:rPr>
              <a:t>conserves and transfers 16 percent </a:t>
            </a:r>
            <a:r>
              <a:rPr lang="en-US" sz="1500" dirty="0">
                <a:latin typeface="+mj-lt"/>
              </a:rPr>
              <a:t>of its water supply, more than 485,000 AFY, to other Southern California water districts to support regional water supply reliability.  </a:t>
            </a:r>
          </a:p>
          <a:p>
            <a:pPr marL="174625" indent="-174625">
              <a:spcBef>
                <a:spcPts val="0"/>
              </a:spcBef>
              <a:buSzPct val="100000"/>
              <a:buFont typeface="Arial" panose="020B0604020202020204" pitchFamily="34" charset="0"/>
              <a:buChar char="•"/>
              <a:defRPr/>
            </a:pPr>
            <a:endParaRPr lang="en-US" sz="1500" dirty="0">
              <a:latin typeface="+mj-lt"/>
            </a:endParaRPr>
          </a:p>
          <a:p>
            <a:pPr marL="174625" indent="-174625">
              <a:spcBef>
                <a:spcPts val="0"/>
              </a:spcBef>
              <a:buSzPct val="100000"/>
              <a:buFont typeface="Arial" panose="020B0604020202020204" pitchFamily="34" charset="0"/>
              <a:buChar char="•"/>
              <a:defRPr/>
            </a:pPr>
            <a:r>
              <a:rPr lang="en-US" sz="1500" dirty="0">
                <a:latin typeface="+mj-lt"/>
              </a:rPr>
              <a:t>The California Plan proposes for IID’s conservation to</a:t>
            </a:r>
            <a:r>
              <a:rPr lang="en-US" sz="1500" b="1" dirty="0">
                <a:latin typeface="+mj-lt"/>
              </a:rPr>
              <a:t> </a:t>
            </a:r>
            <a:r>
              <a:rPr lang="en-US" sz="1500" dirty="0">
                <a:latin typeface="+mj-lt"/>
              </a:rPr>
              <a:t>increase to about 750,000 AFY, or </a:t>
            </a:r>
            <a:r>
              <a:rPr lang="en-US" sz="1500" b="1" dirty="0">
                <a:latin typeface="+mj-lt"/>
              </a:rPr>
              <a:t>more than 24 percent </a:t>
            </a:r>
            <a:r>
              <a:rPr lang="en-US" sz="1500" dirty="0">
                <a:latin typeface="+mj-lt"/>
              </a:rPr>
              <a:t>of IID’s entitlement.  </a:t>
            </a:r>
          </a:p>
          <a:p>
            <a:pPr>
              <a:spcBef>
                <a:spcPts val="0"/>
              </a:spcBef>
              <a:buSzPct val="100000"/>
              <a:defRPr/>
            </a:pPr>
            <a:endParaRPr lang="en-US" sz="800" dirty="0">
              <a:latin typeface="+mj-lt"/>
            </a:endParaRPr>
          </a:p>
          <a:p>
            <a:pPr marL="174625" indent="-174625">
              <a:spcBef>
                <a:spcPts val="0"/>
              </a:spcBef>
              <a:buSzPct val="100000"/>
              <a:buFont typeface="Arial" panose="020B0604020202020204" pitchFamily="34" charset="0"/>
              <a:buChar char="•"/>
              <a:defRPr/>
            </a:pPr>
            <a:r>
              <a:rPr lang="en-US" sz="1500" dirty="0">
                <a:latin typeface="+mj-lt"/>
              </a:rPr>
              <a:t>Any IID conservation reduces Salton Sea inflows, contributing to ecosystem and public health (air quality) impacts.</a:t>
            </a:r>
          </a:p>
          <a:p>
            <a:pPr>
              <a:spcBef>
                <a:spcPts val="0"/>
              </a:spcBef>
              <a:buSzPct val="100000"/>
              <a:defRPr/>
            </a:pPr>
            <a:endParaRPr lang="en-US" sz="1500" dirty="0">
              <a:latin typeface="+mj-lt"/>
            </a:endParaRPr>
          </a:p>
        </p:txBody>
      </p:sp>
      <p:sp>
        <p:nvSpPr>
          <p:cNvPr id="273411" name="Rectangle 3"/>
          <p:cNvSpPr>
            <a:spLocks noChangeArrowheads="1"/>
          </p:cNvSpPr>
          <p:nvPr/>
        </p:nvSpPr>
        <p:spPr bwMode="auto">
          <a:xfrm>
            <a:off x="0" y="457200"/>
            <a:ext cx="9144000" cy="615553"/>
          </a:xfrm>
          <a:prstGeom prst="rect">
            <a:avLst/>
          </a:prstGeom>
          <a:noFill/>
          <a:ln w="12699">
            <a:noFill/>
            <a:miter lim="800000"/>
            <a:headEnd type="none" w="sm" len="sm"/>
            <a:tailEnd type="none" w="sm" len="sm"/>
          </a:ln>
          <a:effectLst/>
        </p:spPr>
        <p:txBody>
          <a:bodyPr wrap="square">
            <a:spAutoFit/>
          </a:bodyPr>
          <a:lstStyle/>
          <a:p>
            <a:pPr algn="ctr">
              <a:spcBef>
                <a:spcPct val="50000"/>
              </a:spcBef>
              <a:defRPr/>
            </a:pPr>
            <a:r>
              <a:rPr lang="en-US" sz="3400" b="1" dirty="0">
                <a:solidFill>
                  <a:schemeClr val="tx2"/>
                </a:solidFill>
                <a:latin typeface="+mj-lt"/>
              </a:rPr>
              <a:t>The Colorado River – A Critical Community Resource</a:t>
            </a:r>
          </a:p>
        </p:txBody>
      </p:sp>
      <p:sp>
        <p:nvSpPr>
          <p:cNvPr id="2" name="Slide Number Placeholder 1"/>
          <p:cNvSpPr>
            <a:spLocks noGrp="1"/>
          </p:cNvSpPr>
          <p:nvPr>
            <p:ph type="sldNum" sz="quarter" idx="10"/>
          </p:nvPr>
        </p:nvSpPr>
        <p:spPr/>
        <p:txBody>
          <a:bodyPr/>
          <a:lstStyle/>
          <a:p>
            <a:pPr>
              <a:defRPr/>
            </a:pPr>
            <a:r>
              <a:rPr lang="en-US" sz="1200" i="1" dirty="0"/>
              <a:t> </a:t>
            </a:r>
            <a:fld id="{A029028C-D58C-4CEF-9D13-1DE17C342C37}" type="slidenum">
              <a:rPr lang="en-US" smtClean="0"/>
              <a:pPr>
                <a:defRPr/>
              </a:pPr>
              <a:t>4</a:t>
            </a:fld>
            <a:endParaRPr lang="en-US" dirty="0"/>
          </a:p>
        </p:txBody>
      </p:sp>
      <p:pic>
        <p:nvPicPr>
          <p:cNvPr id="6" name="Picture 5">
            <a:extLst>
              <a:ext uri="{FF2B5EF4-FFF2-40B4-BE49-F238E27FC236}">
                <a16:creationId xmlns:a16="http://schemas.microsoft.com/office/drawing/2014/main" id="{2630D551-A63D-41EA-9845-B6E28AA110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309834"/>
            <a:ext cx="2988733" cy="42383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6970993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C346500-B972-48B5-B00F-9A99C0E0FAEF}" type="slidenum">
              <a:rPr lang="en-US" smtClean="0"/>
              <a:t>5</a:t>
            </a:fld>
            <a:endParaRPr lang="en-US" dirty="0"/>
          </a:p>
        </p:txBody>
      </p:sp>
      <p:graphicFrame>
        <p:nvGraphicFramePr>
          <p:cNvPr id="5" name="Chart 4"/>
          <p:cNvGraphicFramePr>
            <a:graphicFrameLocks noGrp="1"/>
          </p:cNvGraphicFramePr>
          <p:nvPr>
            <p:extLst/>
          </p:nvPr>
        </p:nvGraphicFramePr>
        <p:xfrm>
          <a:off x="457200" y="1752600"/>
          <a:ext cx="8143874" cy="40386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2"/>
          <p:cNvSpPr txBox="1">
            <a:spLocks noChangeArrowheads="1"/>
          </p:cNvSpPr>
          <p:nvPr/>
        </p:nvSpPr>
        <p:spPr>
          <a:xfrm>
            <a:off x="0" y="457200"/>
            <a:ext cx="9144000" cy="685800"/>
          </a:xfrm>
          <a:prstGeom prst="rect">
            <a:avLst/>
          </a:prstGeom>
        </p:spPr>
        <p:txBody>
          <a:bodyPr/>
          <a:lstStyle/>
          <a:p>
            <a:pPr algn="ctr">
              <a:defRPr/>
            </a:pPr>
            <a:r>
              <a:rPr lang="en-US" sz="4000" b="1" kern="0" dirty="0">
                <a:solidFill>
                  <a:schemeClr val="tx2"/>
                </a:solidFill>
                <a:latin typeface="+mj-lt"/>
                <a:ea typeface="+mj-ea"/>
                <a:cs typeface="Arial" pitchFamily="34" charset="0"/>
              </a:rPr>
              <a:t>The California Solution: QSA Water Conservation &amp; Transfer Programs</a:t>
            </a:r>
            <a:endParaRPr lang="en-US" sz="4000" b="1" kern="0" dirty="0">
              <a:solidFill>
                <a:schemeClr val="tx2"/>
              </a:solidFill>
              <a:latin typeface="+mj-lt"/>
              <a:ea typeface="+mj-ea"/>
              <a:cs typeface="+mj-cs"/>
            </a:endParaRPr>
          </a:p>
        </p:txBody>
      </p:sp>
      <p:sp>
        <p:nvSpPr>
          <p:cNvPr id="7" name="TextBox 6"/>
          <p:cNvSpPr txBox="1"/>
          <p:nvPr/>
        </p:nvSpPr>
        <p:spPr>
          <a:xfrm rot="18825719">
            <a:off x="7906221" y="5282385"/>
            <a:ext cx="804594" cy="276999"/>
          </a:xfrm>
          <a:prstGeom prst="rect">
            <a:avLst/>
          </a:prstGeom>
          <a:noFill/>
        </p:spPr>
        <p:txBody>
          <a:bodyPr wrap="square" rtlCol="0">
            <a:spAutoFit/>
          </a:bodyPr>
          <a:lstStyle/>
          <a:p>
            <a:pPr algn="ctr"/>
            <a:r>
              <a:rPr lang="en-US" sz="1200" b="1" dirty="0">
                <a:latin typeface="+mj-lt"/>
              </a:rPr>
              <a:t>2048-2077</a:t>
            </a:r>
          </a:p>
        </p:txBody>
      </p:sp>
      <p:sp>
        <p:nvSpPr>
          <p:cNvPr id="8" name="AutoShape 1"/>
          <p:cNvSpPr>
            <a:spLocks noChangeArrowheads="1"/>
          </p:cNvSpPr>
          <p:nvPr/>
        </p:nvSpPr>
        <p:spPr bwMode="auto">
          <a:xfrm>
            <a:off x="6459020" y="1723345"/>
            <a:ext cx="229328" cy="358339"/>
          </a:xfrm>
          <a:prstGeom prst="downArrow">
            <a:avLst>
              <a:gd name="adj1" fmla="val 50000"/>
              <a:gd name="adj2" fmla="val 34160"/>
            </a:avLst>
          </a:prstGeom>
          <a:solidFill>
            <a:srgbClr val="FF0000"/>
          </a:solidFill>
          <a:ln w="9525">
            <a:solidFill>
              <a:srgbClr val="000000"/>
            </a:solidFill>
            <a:miter lim="800000"/>
            <a:headEnd/>
            <a:tailEnd/>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Tree>
    <p:extLst>
      <p:ext uri="{BB962C8B-B14F-4D97-AF65-F5344CB8AC3E}">
        <p14:creationId xmlns:p14="http://schemas.microsoft.com/office/powerpoint/2010/main" val="215312076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4AAE0-DF25-4C3C-9CD5-84E9FC0140E7}"/>
              </a:ext>
            </a:extLst>
          </p:cNvPr>
          <p:cNvSpPr>
            <a:spLocks noGrp="1"/>
          </p:cNvSpPr>
          <p:nvPr>
            <p:ph type="title"/>
          </p:nvPr>
        </p:nvSpPr>
        <p:spPr>
          <a:xfrm>
            <a:off x="457200" y="228600"/>
            <a:ext cx="8229600" cy="1143000"/>
          </a:xfrm>
        </p:spPr>
        <p:txBody>
          <a:bodyPr/>
          <a:lstStyle/>
          <a:p>
            <a:r>
              <a:rPr lang="en-US" dirty="0"/>
              <a:t>1988 IID/MWD Conservation Program</a:t>
            </a:r>
          </a:p>
        </p:txBody>
      </p:sp>
      <p:sp>
        <p:nvSpPr>
          <p:cNvPr id="4" name="Slide Number Placeholder 3">
            <a:extLst>
              <a:ext uri="{FF2B5EF4-FFF2-40B4-BE49-F238E27FC236}">
                <a16:creationId xmlns:a16="http://schemas.microsoft.com/office/drawing/2014/main" id="{0A03F67D-24D1-4FBD-9FEB-BF29F1D70A35}"/>
              </a:ext>
            </a:extLst>
          </p:cNvPr>
          <p:cNvSpPr>
            <a:spLocks noGrp="1"/>
          </p:cNvSpPr>
          <p:nvPr>
            <p:ph type="sldNum" sz="quarter" idx="10"/>
          </p:nvPr>
        </p:nvSpPr>
        <p:spPr/>
        <p:txBody>
          <a:bodyPr/>
          <a:lstStyle/>
          <a:p>
            <a:fld id="{2C346500-B972-48B5-B00F-9A99C0E0FAEF}" type="slidenum">
              <a:rPr lang="en-US" smtClean="0"/>
              <a:t>6</a:t>
            </a:fld>
            <a:endParaRPr lang="en-US"/>
          </a:p>
        </p:txBody>
      </p:sp>
      <p:sp>
        <p:nvSpPr>
          <p:cNvPr id="11" name="TextBox 10">
            <a:extLst>
              <a:ext uri="{FF2B5EF4-FFF2-40B4-BE49-F238E27FC236}">
                <a16:creationId xmlns:a16="http://schemas.microsoft.com/office/drawing/2014/main" id="{8CB97D68-BEFA-4566-90D2-C5413E00360A}"/>
              </a:ext>
            </a:extLst>
          </p:cNvPr>
          <p:cNvSpPr txBox="1"/>
          <p:nvPr/>
        </p:nvSpPr>
        <p:spPr>
          <a:xfrm>
            <a:off x="4048127" y="1186696"/>
            <a:ext cx="4638673" cy="1785104"/>
          </a:xfrm>
          <a:prstGeom prst="rect">
            <a:avLst/>
          </a:prstGeom>
          <a:noFill/>
        </p:spPr>
        <p:txBody>
          <a:bodyPr wrap="square" rtlCol="0">
            <a:spAutoFit/>
          </a:bodyPr>
          <a:lstStyle/>
          <a:p>
            <a:pPr algn="just"/>
            <a:r>
              <a:rPr lang="en-US" sz="2200" dirty="0">
                <a:latin typeface="+mj-lt"/>
              </a:rPr>
              <a:t>MWD funded capital improvements to IID’s conveyance system (</a:t>
            </a:r>
            <a:r>
              <a:rPr lang="en-US" sz="2000" dirty="0">
                <a:latin typeface="+mj-lt"/>
              </a:rPr>
              <a:t>completed</a:t>
            </a:r>
            <a:r>
              <a:rPr lang="en-US" sz="2200" dirty="0">
                <a:latin typeface="+mj-lt"/>
              </a:rPr>
              <a:t> in 1997) and related annual O&amp;M expenses in exchange for the 105,000 acre-feet per year of conservation those projects generate.</a:t>
            </a:r>
          </a:p>
        </p:txBody>
      </p:sp>
      <p:pic>
        <p:nvPicPr>
          <p:cNvPr id="10" name="Picture 9">
            <a:extLst>
              <a:ext uri="{FF2B5EF4-FFF2-40B4-BE49-F238E27FC236}">
                <a16:creationId xmlns:a16="http://schemas.microsoft.com/office/drawing/2014/main" id="{C0E4C06F-B766-4F4C-9FA7-595791FA010A}"/>
              </a:ext>
            </a:extLst>
          </p:cNvPr>
          <p:cNvPicPr>
            <a:picLocks noChangeAspect="1"/>
          </p:cNvPicPr>
          <p:nvPr/>
        </p:nvPicPr>
        <p:blipFill>
          <a:blip r:embed="rId3"/>
          <a:stretch>
            <a:fillRect/>
          </a:stretch>
        </p:blipFill>
        <p:spPr>
          <a:xfrm>
            <a:off x="5730805" y="3124200"/>
            <a:ext cx="3032195" cy="2710761"/>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Content Placeholder 4">
            <a:extLst>
              <a:ext uri="{FF2B5EF4-FFF2-40B4-BE49-F238E27FC236}">
                <a16:creationId xmlns:a16="http://schemas.microsoft.com/office/drawing/2014/main" id="{901231CD-B45E-4270-83B0-C6DE0716A2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7379"/>
          <a:stretch/>
        </p:blipFill>
        <p:spPr bwMode="auto">
          <a:xfrm rot="604098">
            <a:off x="2714523" y="3534325"/>
            <a:ext cx="3322187" cy="2714418"/>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a:extLst>
              <a:ext uri="{FF2B5EF4-FFF2-40B4-BE49-F238E27FC236}">
                <a16:creationId xmlns:a16="http://schemas.microsoft.com/office/drawing/2014/main" id="{CFFB3E22-5774-440A-8068-618A2CA2DE27}"/>
              </a:ext>
            </a:extLst>
          </p:cNvPr>
          <p:cNvPicPr>
            <a:picLocks noChangeAspect="1"/>
          </p:cNvPicPr>
          <p:nvPr/>
        </p:nvPicPr>
        <p:blipFill>
          <a:blip r:embed="rId5"/>
          <a:stretch>
            <a:fillRect/>
          </a:stretch>
        </p:blipFill>
        <p:spPr>
          <a:xfrm>
            <a:off x="352425" y="1332860"/>
            <a:ext cx="3440304" cy="2246729"/>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Content Placeholder 5">
            <a:extLst>
              <a:ext uri="{FF2B5EF4-FFF2-40B4-BE49-F238E27FC236}">
                <a16:creationId xmlns:a16="http://schemas.microsoft.com/office/drawing/2014/main" id="{7C224153-CEBC-49E9-AB39-677045CCF4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204" r="22570"/>
          <a:stretch/>
        </p:blipFill>
        <p:spPr bwMode="auto">
          <a:xfrm>
            <a:off x="295328" y="3295310"/>
            <a:ext cx="2219272" cy="20211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3809857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dirty="0"/>
              <a:t>2003 QSA Conservation Programs</a:t>
            </a:r>
          </a:p>
        </p:txBody>
      </p:sp>
      <p:sp>
        <p:nvSpPr>
          <p:cNvPr id="3" name="Content Placeholder 2"/>
          <p:cNvSpPr>
            <a:spLocks noGrp="1"/>
          </p:cNvSpPr>
          <p:nvPr>
            <p:ph idx="1"/>
          </p:nvPr>
        </p:nvSpPr>
        <p:spPr>
          <a:xfrm>
            <a:off x="381000" y="1066800"/>
            <a:ext cx="3619851" cy="1902248"/>
          </a:xfrm>
        </p:spPr>
        <p:txBody>
          <a:bodyPr/>
          <a:lstStyle/>
          <a:p>
            <a:pPr marL="0" indent="0" algn="just">
              <a:buNone/>
            </a:pPr>
            <a:r>
              <a:rPr lang="en-US" sz="1800" dirty="0"/>
              <a:t>Construction of capital improvement infrastructure projects that conserve water and increase operational flexibility and implementation of on-farm efficiency conservation programs that provide funding for verified conservation measures to generate 200,000 AF for SDCWA and 103,000 AF for CVWD.</a:t>
            </a:r>
          </a:p>
          <a:p>
            <a:pPr marL="0" indent="0" algn="just">
              <a:buNone/>
            </a:pPr>
            <a:endParaRPr lang="en-US" sz="800" dirty="0"/>
          </a:p>
        </p:txBody>
      </p:sp>
      <p:sp>
        <p:nvSpPr>
          <p:cNvPr id="4" name="Slide Number Placeholder 3"/>
          <p:cNvSpPr>
            <a:spLocks noGrp="1"/>
          </p:cNvSpPr>
          <p:nvPr>
            <p:ph type="sldNum" sz="quarter" idx="10"/>
          </p:nvPr>
        </p:nvSpPr>
        <p:spPr/>
        <p:txBody>
          <a:bodyPr/>
          <a:lstStyle/>
          <a:p>
            <a:fld id="{2C346500-B972-48B5-B00F-9A99C0E0FAEF}" type="slidenum">
              <a:rPr lang="en-US" smtClean="0"/>
              <a:t>7</a:t>
            </a:fld>
            <a:endParaRPr lang="en-US" dirty="0"/>
          </a:p>
        </p:txBody>
      </p:sp>
      <p:pic>
        <p:nvPicPr>
          <p:cNvPr id="8" name="Content Placeholder 4">
            <a:extLst>
              <a:ext uri="{FF2B5EF4-FFF2-40B4-BE49-F238E27FC236}">
                <a16:creationId xmlns:a16="http://schemas.microsoft.com/office/drawing/2014/main" id="{1ED5668D-BED0-4CAD-A571-B5226392C1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337615" y="2290980"/>
            <a:ext cx="3383691" cy="19431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191000" y="1425274"/>
            <a:ext cx="2552349" cy="15415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Content Placeholder 5">
            <a:extLst>
              <a:ext uri="{FF2B5EF4-FFF2-40B4-BE49-F238E27FC236}">
                <a16:creationId xmlns:a16="http://schemas.microsoft.com/office/drawing/2014/main" id="{3D1217EC-A53B-43CE-B6E8-5BE5A60F3D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6641725" y="1143000"/>
            <a:ext cx="2273675" cy="1399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B2B44481-5BE7-4385-9A7C-43E541E7E27A}"/>
              </a:ext>
            </a:extLst>
          </p:cNvPr>
          <p:cNvSpPr txBox="1"/>
          <p:nvPr/>
        </p:nvSpPr>
        <p:spPr>
          <a:xfrm>
            <a:off x="457200" y="3343632"/>
            <a:ext cx="3619851" cy="2523768"/>
          </a:xfrm>
          <a:prstGeom prst="rect">
            <a:avLst/>
          </a:prstGeom>
          <a:noFill/>
        </p:spPr>
        <p:txBody>
          <a:bodyPr wrap="square" rtlCol="0">
            <a:spAutoFit/>
          </a:bodyPr>
          <a:lstStyle/>
          <a:p>
            <a:pPr marL="347663" indent="-234950">
              <a:spcBef>
                <a:spcPts val="0"/>
              </a:spcBef>
              <a:buFont typeface="Arial" panose="020B0604020202020204" pitchFamily="34" charset="0"/>
              <a:buChar char="•"/>
            </a:pPr>
            <a:r>
              <a:rPr lang="en-US" sz="1400" i="1" dirty="0"/>
              <a:t>Seepage recovery systems, lateral interties, operational reservoirs, canal concrete lining, automation, and technology improvements.</a:t>
            </a:r>
          </a:p>
          <a:p>
            <a:pPr marL="347663" indent="-234950">
              <a:spcBef>
                <a:spcPts val="0"/>
              </a:spcBef>
            </a:pPr>
            <a:endParaRPr lang="en-US" sz="1400" i="1" dirty="0"/>
          </a:p>
          <a:p>
            <a:pPr marL="347663" indent="-234950">
              <a:spcBef>
                <a:spcPts val="0"/>
              </a:spcBef>
              <a:buFont typeface="Arial" panose="020B0604020202020204" pitchFamily="34" charset="0"/>
              <a:buChar char="•"/>
            </a:pPr>
            <a:r>
              <a:rPr lang="en-US" sz="1400" i="1" dirty="0"/>
              <a:t>$500+ million in direct payments to growers/landowners to implement field-level irrigation improvements (tailwater return systems, drip irrigation, sprinklers, precision land-leveling, etc.)</a:t>
            </a:r>
          </a:p>
          <a:p>
            <a:endParaRPr lang="en-US" sz="1500" dirty="0"/>
          </a:p>
        </p:txBody>
      </p:sp>
      <p:pic>
        <p:nvPicPr>
          <p:cNvPr id="11" name="Content Placeholder 3">
            <a:extLst>
              <a:ext uri="{FF2B5EF4-FFF2-40B4-BE49-F238E27FC236}">
                <a16:creationId xmlns:a16="http://schemas.microsoft.com/office/drawing/2014/main" id="{6DE39FB6-A490-4C99-8AAC-5CBB96F2BE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5477" y="4736270"/>
            <a:ext cx="2593434" cy="194311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0"/>
            </a:camera>
            <a:lightRig rig="twoPt" dir="t">
              <a:rot lat="0" lon="0" rev="7200000"/>
            </a:lightRig>
          </a:scene3d>
          <a:sp3d contourW="12700">
            <a:bevelT w="25400" h="19050"/>
            <a:contourClr>
              <a:srgbClr val="969696"/>
            </a:contourClr>
          </a:sp3d>
        </p:spPr>
      </p:pic>
      <p:pic>
        <p:nvPicPr>
          <p:cNvPr id="10" name="Picture 9">
            <a:extLst>
              <a:ext uri="{FF2B5EF4-FFF2-40B4-BE49-F238E27FC236}">
                <a16:creationId xmlns:a16="http://schemas.microsoft.com/office/drawing/2014/main" id="{77F48640-B38A-4D7D-B8E4-FAA9122B7900}"/>
              </a:ext>
            </a:extLst>
          </p:cNvPr>
          <p:cNvPicPr>
            <a:picLocks noChangeAspect="1"/>
          </p:cNvPicPr>
          <p:nvPr/>
        </p:nvPicPr>
        <p:blipFill rotWithShape="1">
          <a:blip r:embed="rId7"/>
          <a:srcRect l="-415" t="-468" r="415" b="45987"/>
          <a:stretch/>
        </p:blipFill>
        <p:spPr>
          <a:xfrm>
            <a:off x="6268638" y="4437008"/>
            <a:ext cx="2638136" cy="974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Content Placeholder 4"/>
          <p:cNvPicPr>
            <a:picLocks noChangeAspect="1"/>
          </p:cNvPicPr>
          <p:nvPr/>
        </p:nvPicPr>
        <p:blipFill rotWithShape="1">
          <a:blip r:embed="rId8" cstate="print">
            <a:extLst>
              <a:ext uri="{28A0092B-C50C-407E-A947-70E740481C1C}">
                <a14:useLocalDpi xmlns:a14="http://schemas.microsoft.com/office/drawing/2010/main" val="0"/>
              </a:ext>
            </a:extLst>
          </a:blip>
          <a:srcRect r="14662"/>
          <a:stretch/>
        </p:blipFill>
        <p:spPr bwMode="auto">
          <a:xfrm>
            <a:off x="4011698" y="3176214"/>
            <a:ext cx="2028514" cy="1312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5927528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bwMode="auto">
          <a:xfrm>
            <a:off x="0" y="381000"/>
            <a:ext cx="91440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Arial Narrow" pitchFamily="34" charset="0"/>
              </a:defRPr>
            </a:lvl2pPr>
            <a:lvl3pPr algn="ctr" rtl="0" eaLnBrk="1" fontAlgn="base" hangingPunct="1">
              <a:spcBef>
                <a:spcPct val="0"/>
              </a:spcBef>
              <a:spcAft>
                <a:spcPct val="0"/>
              </a:spcAft>
              <a:defRPr sz="3600" b="1">
                <a:solidFill>
                  <a:schemeClr val="tx2"/>
                </a:solidFill>
                <a:latin typeface="Arial Narrow" pitchFamily="34" charset="0"/>
              </a:defRPr>
            </a:lvl3pPr>
            <a:lvl4pPr algn="ctr" rtl="0" eaLnBrk="1" fontAlgn="base" hangingPunct="1">
              <a:spcBef>
                <a:spcPct val="0"/>
              </a:spcBef>
              <a:spcAft>
                <a:spcPct val="0"/>
              </a:spcAft>
              <a:defRPr sz="3600" b="1">
                <a:solidFill>
                  <a:schemeClr val="tx2"/>
                </a:solidFill>
                <a:latin typeface="Arial Narrow" pitchFamily="34" charset="0"/>
              </a:defRPr>
            </a:lvl4pPr>
            <a:lvl5pPr algn="ctr" rtl="0" eaLnBrk="1" fontAlgn="base" hangingPunct="1">
              <a:spcBef>
                <a:spcPct val="0"/>
              </a:spcBef>
              <a:spcAft>
                <a:spcPct val="0"/>
              </a:spcAft>
              <a:defRPr sz="3600" b="1">
                <a:solidFill>
                  <a:schemeClr val="tx2"/>
                </a:solidFill>
                <a:latin typeface="Arial Narrow" pitchFamily="34" charset="0"/>
              </a:defRPr>
            </a:lvl5pPr>
            <a:lvl6pPr marL="457200" algn="ctr" rtl="0" eaLnBrk="1" fontAlgn="base" hangingPunct="1">
              <a:spcBef>
                <a:spcPct val="0"/>
              </a:spcBef>
              <a:spcAft>
                <a:spcPct val="0"/>
              </a:spcAft>
              <a:defRPr sz="4400" b="1">
                <a:solidFill>
                  <a:schemeClr val="tx2"/>
                </a:solidFill>
                <a:latin typeface="Arial Narrow" pitchFamily="34" charset="0"/>
              </a:defRPr>
            </a:lvl6pPr>
            <a:lvl7pPr marL="914400" algn="ctr" rtl="0" eaLnBrk="1" fontAlgn="base" hangingPunct="1">
              <a:spcBef>
                <a:spcPct val="0"/>
              </a:spcBef>
              <a:spcAft>
                <a:spcPct val="0"/>
              </a:spcAft>
              <a:defRPr sz="4400" b="1">
                <a:solidFill>
                  <a:schemeClr val="tx2"/>
                </a:solidFill>
                <a:latin typeface="Arial Narrow" pitchFamily="34" charset="0"/>
              </a:defRPr>
            </a:lvl7pPr>
            <a:lvl8pPr marL="1371600" algn="ctr" rtl="0" eaLnBrk="1" fontAlgn="base" hangingPunct="1">
              <a:spcBef>
                <a:spcPct val="0"/>
              </a:spcBef>
              <a:spcAft>
                <a:spcPct val="0"/>
              </a:spcAft>
              <a:defRPr sz="4400" b="1">
                <a:solidFill>
                  <a:schemeClr val="tx2"/>
                </a:solidFill>
                <a:latin typeface="Arial Narrow" pitchFamily="34" charset="0"/>
              </a:defRPr>
            </a:lvl8pPr>
            <a:lvl9pPr marL="1828800" algn="ctr" rtl="0" eaLnBrk="1" fontAlgn="base" hangingPunct="1">
              <a:spcBef>
                <a:spcPct val="0"/>
              </a:spcBef>
              <a:spcAft>
                <a:spcPct val="0"/>
              </a:spcAft>
              <a:defRPr sz="4400" b="1">
                <a:solidFill>
                  <a:schemeClr val="tx2"/>
                </a:solidFill>
                <a:latin typeface="Arial Narrow" pitchFamily="34" charset="0"/>
              </a:defRPr>
            </a:lvl9pPr>
          </a:lstStyle>
          <a:p>
            <a:pPr>
              <a:defRPr sz="2400" b="1" i="0" u="none" strike="noStrike" kern="1200" baseline="0">
                <a:solidFill>
                  <a:srgbClr val="000000"/>
                </a:solidFill>
                <a:latin typeface="+mj-lt"/>
                <a:ea typeface="+mn-ea"/>
                <a:cs typeface="+mn-cs"/>
              </a:defRPr>
            </a:pPr>
            <a:r>
              <a:rPr lang="en-US" sz="3200" kern="1200" dirty="0">
                <a:solidFill>
                  <a:srgbClr val="000000"/>
                </a:solidFill>
                <a:ea typeface="+mn-ea"/>
                <a:cs typeface="+mn-cs"/>
              </a:rPr>
              <a:t>IID’s QSA Water Conservation &amp; Transfer Summary</a:t>
            </a:r>
            <a:br>
              <a:rPr lang="en-US" sz="3200" kern="1200" dirty="0">
                <a:solidFill>
                  <a:srgbClr val="000000"/>
                </a:solidFill>
                <a:ea typeface="+mn-ea"/>
                <a:cs typeface="+mn-cs"/>
              </a:rPr>
            </a:br>
            <a:r>
              <a:rPr lang="en-US" sz="3200" i="1" kern="1200" dirty="0">
                <a:solidFill>
                  <a:srgbClr val="000000"/>
                </a:solidFill>
                <a:ea typeface="+mn-ea"/>
                <a:cs typeface="+mn-cs"/>
              </a:rPr>
              <a:t>(2003-2022 Total =</a:t>
            </a:r>
            <a:r>
              <a:rPr lang="en-US" sz="3200" i="1" dirty="0">
                <a:solidFill>
                  <a:srgbClr val="000000"/>
                </a:solidFill>
                <a:ea typeface="+mn-ea"/>
                <a:cs typeface="+mn-cs"/>
              </a:rPr>
              <a:t> 7,250,852 acre-feet</a:t>
            </a:r>
            <a:r>
              <a:rPr lang="en-US" sz="3200" i="1" kern="1200" dirty="0">
                <a:solidFill>
                  <a:srgbClr val="000000"/>
                </a:solidFill>
                <a:ea typeface="+mn-ea"/>
                <a:cs typeface="+mn-cs"/>
              </a:rPr>
              <a:t>)</a:t>
            </a:r>
          </a:p>
        </p:txBody>
      </p:sp>
      <p:graphicFrame>
        <p:nvGraphicFramePr>
          <p:cNvPr id="7" name="Chart 6"/>
          <p:cNvGraphicFramePr>
            <a:graphicFrameLocks noGrp="1"/>
          </p:cNvGraphicFramePr>
          <p:nvPr>
            <p:extLst/>
          </p:nvPr>
        </p:nvGraphicFramePr>
        <p:xfrm>
          <a:off x="76200" y="740064"/>
          <a:ext cx="9220200" cy="5965536"/>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id="{DF60DA69-AD73-4D13-BC3D-4358B386A127}"/>
              </a:ext>
            </a:extLst>
          </p:cNvPr>
          <p:cNvSpPr>
            <a:spLocks noGrp="1"/>
          </p:cNvSpPr>
          <p:nvPr>
            <p:ph type="sldNum" sz="quarter" idx="10"/>
          </p:nvPr>
        </p:nvSpPr>
        <p:spPr>
          <a:xfrm>
            <a:off x="6629400" y="6229350"/>
            <a:ext cx="2133600" cy="476250"/>
          </a:xfrm>
        </p:spPr>
        <p:txBody>
          <a:bodyPr/>
          <a:lstStyle/>
          <a:p>
            <a:fld id="{87F77CFA-6D5D-4272-ADA5-6C4BB16111C8}" type="slidenum">
              <a:rPr lang="en-US" smtClean="0"/>
              <a:pPr/>
              <a:t>8</a:t>
            </a:fld>
            <a:endParaRPr lang="en-US" dirty="0"/>
          </a:p>
        </p:txBody>
      </p:sp>
    </p:spTree>
    <p:extLst>
      <p:ext uri="{BB962C8B-B14F-4D97-AF65-F5344CB8AC3E}">
        <p14:creationId xmlns:p14="http://schemas.microsoft.com/office/powerpoint/2010/main" val="330256015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85800" y="457200"/>
            <a:ext cx="7772400" cy="685800"/>
          </a:xfrm>
        </p:spPr>
        <p:txBody>
          <a:bodyPr/>
          <a:lstStyle/>
          <a:p>
            <a:pPr eaLnBrk="1" hangingPunct="1"/>
            <a:r>
              <a:rPr lang="en-US" altLang="en-US" sz="4000"/>
              <a:t>The Salton Sea</a:t>
            </a:r>
          </a:p>
        </p:txBody>
      </p:sp>
      <p:sp>
        <p:nvSpPr>
          <p:cNvPr id="46083" name="Rectangle 3"/>
          <p:cNvSpPr>
            <a:spLocks noGrp="1" noChangeArrowheads="1"/>
          </p:cNvSpPr>
          <p:nvPr>
            <p:ph type="body" sz="half" idx="2"/>
          </p:nvPr>
        </p:nvSpPr>
        <p:spPr>
          <a:xfrm>
            <a:off x="304800" y="1066800"/>
            <a:ext cx="3200400" cy="2565892"/>
          </a:xfrm>
        </p:spPr>
        <p:txBody>
          <a:bodyPr/>
          <a:lstStyle/>
          <a:p>
            <a:pPr marL="228600" indent="-228600">
              <a:spcBef>
                <a:spcPts val="0"/>
              </a:spcBef>
              <a:buSzPct val="100000"/>
              <a:buFont typeface="Arial" panose="020B0604020202020204" pitchFamily="34" charset="0"/>
              <a:buChar char="•"/>
              <a:defRPr/>
            </a:pPr>
            <a:r>
              <a:rPr lang="en-US" sz="1800" dirty="0"/>
              <a:t>Highly saline endorheic lake</a:t>
            </a:r>
          </a:p>
          <a:p>
            <a:pPr marL="228600" indent="-228600" eaLnBrk="1" hangingPunct="1">
              <a:spcBef>
                <a:spcPts val="0"/>
              </a:spcBef>
              <a:buSzPct val="100000"/>
              <a:buFont typeface="Arial" panose="020B0604020202020204" pitchFamily="34" charset="0"/>
              <a:buChar char="•"/>
              <a:defRPr/>
            </a:pPr>
            <a:r>
              <a:rPr lang="en-US" sz="1800" dirty="0"/>
              <a:t>360 square miles, up to 52’ deep</a:t>
            </a:r>
          </a:p>
          <a:p>
            <a:pPr marL="228600" indent="-228600" eaLnBrk="1" hangingPunct="1">
              <a:spcBef>
                <a:spcPts val="0"/>
              </a:spcBef>
              <a:buSzPct val="100000"/>
              <a:buFont typeface="Arial" panose="020B0604020202020204" pitchFamily="34" charset="0"/>
              <a:buChar char="•"/>
              <a:defRPr/>
            </a:pPr>
            <a:r>
              <a:rPr lang="en-US" sz="1800" dirty="0"/>
              <a:t>Congressionally designated agricultural sump for IID/CVWD</a:t>
            </a:r>
          </a:p>
          <a:p>
            <a:pPr marL="228600" indent="-228600">
              <a:spcBef>
                <a:spcPts val="0"/>
              </a:spcBef>
              <a:buSzPct val="100000"/>
              <a:buFont typeface="Arial" panose="020B0604020202020204" pitchFamily="34" charset="0"/>
              <a:buChar char="•"/>
              <a:defRPr/>
            </a:pPr>
            <a:r>
              <a:rPr lang="en-US" sz="1800" dirty="0"/>
              <a:t>Heavily used by migratory waterfowl including endangered species</a:t>
            </a:r>
          </a:p>
          <a:p>
            <a:pPr marL="228600" indent="-228600">
              <a:spcBef>
                <a:spcPts val="0"/>
              </a:spcBef>
              <a:buSzPct val="100000"/>
              <a:buFont typeface="Arial" panose="020B0604020202020204" pitchFamily="34" charset="0"/>
              <a:buChar char="•"/>
              <a:defRPr/>
            </a:pPr>
            <a:r>
              <a:rPr lang="en-US" sz="1800" dirty="0"/>
              <a:t>≈ 11’ elevation decline since 2003; 30, 488 acres of playa exposed since 2003</a:t>
            </a:r>
          </a:p>
        </p:txBody>
      </p:sp>
      <p:sp>
        <p:nvSpPr>
          <p:cNvPr id="3" name="Slide Number Placeholder 2"/>
          <p:cNvSpPr>
            <a:spLocks noGrp="1"/>
          </p:cNvSpPr>
          <p:nvPr>
            <p:ph type="sldNum" sz="quarter" idx="12"/>
          </p:nvPr>
        </p:nvSpPr>
        <p:spPr/>
        <p:txBody>
          <a:bodyPr/>
          <a:lstStyle/>
          <a:p>
            <a:pPr>
              <a:defRPr/>
            </a:pPr>
            <a:fld id="{FDC895D3-8C98-4250-AEE3-4C59EB01C68A}" type="slidenum">
              <a:rPr lang="en-US" smtClean="0"/>
              <a:pPr>
                <a:defRPr/>
              </a:pPr>
              <a:t>9</a:t>
            </a:fld>
            <a:endParaRPr lang="en-US" dirty="0"/>
          </a:p>
        </p:txBody>
      </p:sp>
      <p:pic>
        <p:nvPicPr>
          <p:cNvPr id="6" name="Picture 5" descr="This map of the Salton Sea shows categories of playa exposure.  In 2022, there were approximately 22,000 acres of open playa, 670 acres of small pools and sheet flow, and 7,730 acres of playa vegetation. ">
            <a:extLst>
              <a:ext uri="{FF2B5EF4-FFF2-40B4-BE49-F238E27FC236}">
                <a16:creationId xmlns:a16="http://schemas.microsoft.com/office/drawing/2014/main" id="{9AFB3139-BB86-4D21-92C9-21FFCCA8CBEF}"/>
              </a:ext>
              <a:ext uri="{C183D7F6-B498-43B3-948B-1728B52AA6E4}">
                <adec:decorative xmlns:adec="http://schemas.microsoft.com/office/drawing/2017/decorative" val="0"/>
              </a:ext>
            </a:extLst>
          </p:cNvPr>
          <p:cNvPicPr>
            <a:picLocks noChangeAspect="1"/>
          </p:cNvPicPr>
          <p:nvPr/>
        </p:nvPicPr>
        <p:blipFill rotWithShape="1">
          <a:blip r:embed="rId3"/>
          <a:srcRect l="3632" t="7165" r="25157" b="5928"/>
          <a:stretch/>
        </p:blipFill>
        <p:spPr bwMode="auto">
          <a:xfrm>
            <a:off x="3581400" y="2057400"/>
            <a:ext cx="4908985" cy="3876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4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1835" y="924075"/>
            <a:ext cx="2567365" cy="1845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Picture 3">
            <a:extLst>
              <a:ext uri="{FF2B5EF4-FFF2-40B4-BE49-F238E27FC236}">
                <a16:creationId xmlns:a16="http://schemas.microsoft.com/office/drawing/2014/main" id="{88661FBB-53B5-4A31-BAF9-E97CED73DB6C}"/>
              </a:ext>
            </a:extLst>
          </p:cNvPr>
          <p:cNvPicPr>
            <a:picLocks noChangeAspect="1"/>
          </p:cNvPicPr>
          <p:nvPr/>
        </p:nvPicPr>
        <p:blipFill>
          <a:blip r:embed="rId5"/>
          <a:stretch>
            <a:fillRect/>
          </a:stretch>
        </p:blipFill>
        <p:spPr>
          <a:xfrm>
            <a:off x="1524000" y="3943906"/>
            <a:ext cx="2115563" cy="1719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2068095"/>
      </p:ext>
    </p:extLst>
  </p:cSld>
  <p:clrMapOvr>
    <a:masterClrMapping/>
  </p:clrMapOvr>
  <p:transition spd="slow"/>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Narrow"/>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oard Presentation PowerPoint Template (2016)" id="{26760BAD-4B25-4D94-B2BC-91C0B0F06C2D}" vid="{5B82A8A1-1D6A-4340-AD04-2983BE5E15A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6d29ccea-b038-495a-85e2-76b65f2979ff" ContentTypeId="0x010100A1AEC9E62AFF4D3DAB70D57A02DF6CD700A051D687CDF14D48A7C65E5ECE007779"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e8b21ae9-f0a8-49ce-9b2c-a58d8c179312">MFKEFMJPUSMY-4-5287</_dlc_DocId>
    <_dlc_DocIdUrl xmlns="e8b21ae9-f0a8-49ce-9b2c-a58d8c179312">
      <Url>http://iidrecords/sites/public/_layouts/15/DocIdRedir.aspx?ID=MFKEFMJPUSMY-4-5287</Url>
      <Description>MFKEFMJPUSMY-4-5287</Description>
    </_dlc_DocIdUrl>
    <_dlc_DocIdPersistId xmlns="e8b21ae9-f0a8-49ce-9b2c-a58d8c179312">true</_dlc_DocIdPersistId>
    <ScanUser xmlns="19af934d-e15a-43a3-bb58-91d5a836326e" xsi:nil="true"/>
    <ScanDate xmlns="19af934d-e15a-43a3-bb58-91d5a836326e" xsi:nil="true"/>
    <Z_ObjectID xmlns="19af934d-e15a-43a3-bb58-91d5a836326e" xsi:nil="true"/>
    <Z_UpdateCompleted xmlns="19af934d-e15a-43a3-bb58-91d5a836326e">false</Z_UpdateCompleted>
    <Z_Migrated xmlns="19af934d-e15a-43a3-bb58-91d5a836326e">false</Z_Migrated>
    <Z_MinorVersion xmlns="19af934d-e15a-43a3-bb58-91d5a836326e" xsi:nil="true"/>
    <Z_VersionSeriesID xmlns="19af934d-e15a-43a3-bb58-91d5a836326e" xsi:nil="true"/>
    <IndexDate xmlns="19af934d-e15a-43a3-bb58-91d5a836326e" xsi:nil="true"/>
    <Z_MajorVersion xmlns="19af934d-e15a-43a3-bb58-91d5a836326e" xsi:nil="true"/>
    <IIDKeywords xmlns="19af934d-e15a-43a3-bb58-91d5a836326e">Board Presentation PowerPoint Template</IIDKeywords>
    <TaxCatchAll xmlns="19af934d-e15a-43a3-bb58-91d5a836326e">
      <Value>4</Value>
      <Value>16</Value>
    </TaxCatchAll>
    <DocumentAuthor xmlns="19af934d-e15a-43a3-bb58-91d5a836326e">Imperial Irrigation District</DocumentAuthor>
    <DocumentDate xmlns="19af934d-e15a-43a3-bb58-91d5a836326e">2017-05-11T07:00:00+00:00</DocumentDate>
    <IndexUser xmlns="19af934d-e15a-43a3-bb58-91d5a836326e" xsi:nil="true"/>
    <Z_ElementID xmlns="19af934d-e15a-43a3-bb58-91d5a836326e" xsi:nil="true"/>
    <BatchName xmlns="19af934d-e15a-43a3-bb58-91d5a836326e" xsi:nil="true"/>
    <IIDDepartmentTaxHTField0 xmlns="19af934d-e15a-43a3-bb58-91d5a836326e">
      <Terms xmlns="http://schemas.microsoft.com/office/infopath/2007/PartnerControls">
        <TermInfo xmlns="http://schemas.microsoft.com/office/infopath/2007/PartnerControls">
          <TermName xmlns="http://schemas.microsoft.com/office/infopath/2007/PartnerControls">Board of Directors</TermName>
          <TermId xmlns="http://schemas.microsoft.com/office/infopath/2007/PartnerControls">2ed5e6fb-f993-44fe-87da-1a687089c9b3</TermId>
        </TermInfo>
      </Terms>
    </IIDDepartmentTaxHTField0>
    <T_PublicDocType xmlns="19af934d-e15a-43a3-bb58-91d5a836326e" xsi:nil="true"/>
    <T_IIDDepartment xmlns="19af934d-e15a-43a3-bb58-91d5a836326e" xsi:nil="true"/>
    <PublicDocTypeTaxHTField0 xmlns="19af934d-e15a-43a3-bb58-91d5a836326e">
      <Terms xmlns="http://schemas.microsoft.com/office/infopath/2007/PartnerControls">
        <TermInfo xmlns="http://schemas.microsoft.com/office/infopath/2007/PartnerControls">
          <TermName xmlns="http://schemas.microsoft.com/office/infopath/2007/PartnerControls">IID Forms</TermName>
          <TermId xmlns="http://schemas.microsoft.com/office/infopath/2007/PartnerControls">669e68b7-2efe-4c3e-8b47-09a867b9a017</TermId>
        </TermInfo>
      </Terms>
    </PublicDocTypeTaxHTField0>
    <DocumentNumber xmlns="19af934d-e15a-43a3-bb58-91d5a836326e">Template</DocumentNumber>
  </documentManagement>
</p:properties>
</file>

<file path=customXml/item4.xml><?xml version="1.0" encoding="utf-8"?>
<ct:contentTypeSchema xmlns:ct="http://schemas.microsoft.com/office/2006/metadata/contentType" xmlns:ma="http://schemas.microsoft.com/office/2006/metadata/properties/metaAttributes" ct:_="" ma:_="" ma:contentTypeName="Public Document" ma:contentTypeID="0x010100A1AEC9E62AFF4D3DAB70D57A02DF6CD700A051D687CDF14D48A7C65E5ECE007779000D97744BD64B47438788DD0C3B0044DB" ma:contentTypeVersion="317" ma:contentTypeDescription="" ma:contentTypeScope="" ma:versionID="002c8ecf1aadd4a00cb0eae9bc2082e4">
  <xsd:schema xmlns:xsd="http://www.w3.org/2001/XMLSchema" xmlns:xs="http://www.w3.org/2001/XMLSchema" xmlns:p="http://schemas.microsoft.com/office/2006/metadata/properties" xmlns:ns2="19af934d-e15a-43a3-bb58-91d5a836326e" xmlns:ns3="e8b21ae9-f0a8-49ce-9b2c-a58d8c179312" targetNamespace="http://schemas.microsoft.com/office/2006/metadata/properties" ma:root="true" ma:fieldsID="b88d5304b61147a06116842f8404d4f4" ns2:_="" ns3:_="">
    <xsd:import namespace="19af934d-e15a-43a3-bb58-91d5a836326e"/>
    <xsd:import namespace="e8b21ae9-f0a8-49ce-9b2c-a58d8c179312"/>
    <xsd:element name="properties">
      <xsd:complexType>
        <xsd:sequence>
          <xsd:element name="documentManagement">
            <xsd:complexType>
              <xsd:all>
                <xsd:element ref="ns2:DocumentAuthor"/>
                <xsd:element ref="ns2:DocumentDate"/>
                <xsd:element ref="ns2:Z_VersionSeriesID" minOccurs="0"/>
                <xsd:element ref="ns2:Z_MajorVersion" minOccurs="0"/>
                <xsd:element ref="ns2:IIDKeywords" minOccurs="0"/>
                <xsd:element ref="ns2:ScanUser" minOccurs="0"/>
                <xsd:element ref="ns2:ScanDate" minOccurs="0"/>
                <xsd:element ref="ns2:IndexUser" minOccurs="0"/>
                <xsd:element ref="ns2:IndexDate" minOccurs="0"/>
                <xsd:element ref="ns2:BatchName" minOccurs="0"/>
                <xsd:element ref="ns2:Z_UpdateCompleted" minOccurs="0"/>
                <xsd:element ref="ns2:Z_ElementID" minOccurs="0"/>
                <xsd:element ref="ns2:Z_ObjectID" minOccurs="0"/>
                <xsd:element ref="ns2:Z_MinorVersion" minOccurs="0"/>
                <xsd:element ref="ns2:Z_Migrated" minOccurs="0"/>
                <xsd:element ref="ns2:PublicDocTypeTaxHTField0" minOccurs="0"/>
                <xsd:element ref="ns2:TaxCatchAll" minOccurs="0"/>
                <xsd:element ref="ns2:TaxCatchAllLabel" minOccurs="0"/>
                <xsd:element ref="ns2:T_PublicDocType" minOccurs="0"/>
                <xsd:element ref="ns2:DocumentNumber" minOccurs="0"/>
                <xsd:element ref="ns2:IIDDepartmentTaxHTField0" minOccurs="0"/>
                <xsd:element ref="ns2:T_IIDDepartment"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af934d-e15a-43a3-bb58-91d5a836326e" elementFormDefault="qualified">
    <xsd:import namespace="http://schemas.microsoft.com/office/2006/documentManagement/types"/>
    <xsd:import namespace="http://schemas.microsoft.com/office/infopath/2007/PartnerControls"/>
    <xsd:element name="DocumentAuthor" ma:index="2" ma:displayName="Document Author" ma:internalName="DocumentAuthor" ma:readOnly="false">
      <xsd:simpleType>
        <xsd:restriction base="dms:Text"/>
      </xsd:simpleType>
    </xsd:element>
    <xsd:element name="DocumentDate" ma:index="3" ma:displayName="Document Date" ma:format="DateOnly" ma:internalName="DocumentDate" ma:readOnly="false">
      <xsd:simpleType>
        <xsd:restriction base="dms:DateTime"/>
      </xsd:simpleType>
    </xsd:element>
    <xsd:element name="Z_VersionSeriesID" ma:index="4" nillable="true" ma:displayName="Z_VersionSeriesID" ma:internalName="Z_VersionSeriesID" ma:readOnly="false">
      <xsd:simpleType>
        <xsd:restriction base="dms:Text"/>
      </xsd:simpleType>
    </xsd:element>
    <xsd:element name="Z_MajorVersion" ma:index="6" nillable="true" ma:displayName="Z_MajorVersion" ma:internalName="Z_MajorVersion" ma:readOnly="false">
      <xsd:simpleType>
        <xsd:restriction base="dms:Text"/>
      </xsd:simpleType>
    </xsd:element>
    <xsd:element name="IIDKeywords" ma:index="7" nillable="true" ma:displayName="IID Keywords" ma:internalName="IIDKeywords" ma:readOnly="false">
      <xsd:simpleType>
        <xsd:restriction base="dms:Note"/>
      </xsd:simpleType>
    </xsd:element>
    <xsd:element name="ScanUser" ma:index="10" nillable="true" ma:displayName="ScanUser" ma:hidden="true" ma:internalName="ScanUser" ma:readOnly="false">
      <xsd:simpleType>
        <xsd:restriction base="dms:Text"/>
      </xsd:simpleType>
    </xsd:element>
    <xsd:element name="ScanDate" ma:index="11" nillable="true" ma:displayName="ScanDate" ma:format="DateTime" ma:hidden="true" ma:internalName="ScanDate" ma:readOnly="false">
      <xsd:simpleType>
        <xsd:restriction base="dms:DateTime"/>
      </xsd:simpleType>
    </xsd:element>
    <xsd:element name="IndexUser" ma:index="12" nillable="true" ma:displayName="IndexUser" ma:hidden="true" ma:internalName="IndexUser" ma:readOnly="false">
      <xsd:simpleType>
        <xsd:restriction base="dms:Text"/>
      </xsd:simpleType>
    </xsd:element>
    <xsd:element name="IndexDate" ma:index="13" nillable="true" ma:displayName="IndexDate" ma:format="DateTime" ma:hidden="true" ma:internalName="IndexDate" ma:readOnly="false">
      <xsd:simpleType>
        <xsd:restriction base="dms:DateTime"/>
      </xsd:simpleType>
    </xsd:element>
    <xsd:element name="BatchName" ma:index="14" nillable="true" ma:displayName="BatchName" ma:hidden="true" ma:internalName="BatchName" ma:readOnly="false">
      <xsd:simpleType>
        <xsd:restriction base="dms:Text"/>
      </xsd:simpleType>
    </xsd:element>
    <xsd:element name="Z_UpdateCompleted" ma:index="15" nillable="true" ma:displayName="Z_UpdateCompleted" ma:hidden="true" ma:internalName="Z_UpdateCompleted" ma:readOnly="false">
      <xsd:simpleType>
        <xsd:restriction base="dms:Boolean"/>
      </xsd:simpleType>
    </xsd:element>
    <xsd:element name="Z_ElementID" ma:index="17" nillable="true" ma:displayName="Z_ElementID" ma:hidden="true" ma:internalName="Z_ElementID" ma:readOnly="false">
      <xsd:simpleType>
        <xsd:restriction base="dms:Text"/>
      </xsd:simpleType>
    </xsd:element>
    <xsd:element name="Z_ObjectID" ma:index="19" nillable="true" ma:displayName="Z_ObjectID" ma:hidden="true" ma:internalName="Z_ObjectID" ma:readOnly="false">
      <xsd:simpleType>
        <xsd:restriction base="dms:Text"/>
      </xsd:simpleType>
    </xsd:element>
    <xsd:element name="Z_MinorVersion" ma:index="21" nillable="true" ma:displayName="Z_MinorVersion" ma:hidden="true" ma:internalName="Z_MinorVersion" ma:readOnly="false">
      <xsd:simpleType>
        <xsd:restriction base="dms:Text"/>
      </xsd:simpleType>
    </xsd:element>
    <xsd:element name="Z_Migrated" ma:index="23" nillable="true" ma:displayName="Z_Migrated" ma:description="Indicates the document is an older migrated document" ma:hidden="true" ma:internalName="Z_Migrated" ma:readOnly="false">
      <xsd:simpleType>
        <xsd:restriction base="dms:Boolean"/>
      </xsd:simpleType>
    </xsd:element>
    <xsd:element name="PublicDocTypeTaxHTField0" ma:index="24" nillable="true" ma:taxonomy="true" ma:internalName="PublicDocTypeTaxHTField0" ma:taxonomyFieldName="PublicDocType" ma:displayName="Public Doc Type" ma:indexed="true" ma:readOnly="false" ma:fieldId="{47038a77-255e-4752-afd1-6e2c71bc318c}" ma:sspId="6d29ccea-b038-495a-85e2-76b65f2979ff" ma:termSetId="32435ced-1055-4a98-9035-20d8bf34b0a5" ma:anchorId="00000000-0000-0000-0000-000000000000" ma:open="false" ma:isKeyword="false">
      <xsd:complexType>
        <xsd:sequence>
          <xsd:element ref="pc:Terms" minOccurs="0" maxOccurs="1"/>
        </xsd:sequence>
      </xsd:complexType>
    </xsd:element>
    <xsd:element name="TaxCatchAll" ma:index="25" nillable="true" ma:displayName="Taxonomy Catch All Column" ma:hidden="true" ma:list="{b9ee6a3c-5ce7-4a7d-a430-28da2b5fb4a3}" ma:internalName="TaxCatchAll" ma:readOnly="false" ma:showField="CatchAllData" ma:web="e8b21ae9-f0a8-49ce-9b2c-a58d8c179312">
      <xsd:complexType>
        <xsd:complexContent>
          <xsd:extension base="dms:MultiChoiceLookup">
            <xsd:sequence>
              <xsd:element name="Value" type="dms:Lookup" maxOccurs="unbounded" minOccurs="0" nillable="true"/>
            </xsd:sequence>
          </xsd:extension>
        </xsd:complexContent>
      </xsd:complexType>
    </xsd:element>
    <xsd:element name="TaxCatchAllLabel" ma:index="26" nillable="true" ma:displayName="Taxonomy Catch All Column1" ma:hidden="true" ma:list="{b9ee6a3c-5ce7-4a7d-a430-28da2b5fb4a3}" ma:internalName="TaxCatchAllLabel" ma:readOnly="true" ma:showField="CatchAllDataLabel" ma:web="e8b21ae9-f0a8-49ce-9b2c-a58d8c179312">
      <xsd:complexType>
        <xsd:complexContent>
          <xsd:extension base="dms:MultiChoiceLookup">
            <xsd:sequence>
              <xsd:element name="Value" type="dms:Lookup" maxOccurs="unbounded" minOccurs="0" nillable="true"/>
            </xsd:sequence>
          </xsd:extension>
        </xsd:complexContent>
      </xsd:complexType>
    </xsd:element>
    <xsd:element name="T_PublicDocType" ma:index="28" nillable="true" ma:displayName="T_Public Doc Type" ma:description="Field used during migration" ma:hidden="true" ma:internalName="T_PublicDocType" ma:readOnly="false">
      <xsd:simpleType>
        <xsd:restriction base="dms:Text"/>
      </xsd:simpleType>
    </xsd:element>
    <xsd:element name="DocumentNumber" ma:index="29" nillable="true" ma:displayName="Document Number" ma:indexed="true" ma:internalName="DocumentNumber" ma:readOnly="false">
      <xsd:simpleType>
        <xsd:restriction base="dms:Text"/>
      </xsd:simpleType>
    </xsd:element>
    <xsd:element name="IIDDepartmentTaxHTField0" ma:index="30" nillable="true" ma:taxonomy="true" ma:internalName="IIDDepartmentTaxHTField0" ma:taxonomyFieldName="IIDDepartment" ma:displayName="IID Department" ma:readOnly="false" ma:fieldId="{cfc3c2e1-ab8b-4fac-b3d2-91e0eb7c0a4a}" ma:sspId="6d29ccea-b038-495a-85e2-76b65f2979ff" ma:termSetId="43faca6c-f941-452a-a81f-75e94bf24763" ma:anchorId="00000000-0000-0000-0000-000000000000" ma:open="false" ma:isKeyword="false">
      <xsd:complexType>
        <xsd:sequence>
          <xsd:element ref="pc:Terms" minOccurs="0" maxOccurs="1"/>
        </xsd:sequence>
      </xsd:complexType>
    </xsd:element>
    <xsd:element name="T_IIDDepartment" ma:index="32" nillable="true" ma:displayName="T_IID Department" ma:description="Field used during migration" ma:hidden="true" ma:internalName="T_IIDDepartment"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8b21ae9-f0a8-49ce-9b2c-a58d8c179312" elementFormDefault="qualified">
    <xsd:import namespace="http://schemas.microsoft.com/office/2006/documentManagement/types"/>
    <xsd:import namespace="http://schemas.microsoft.com/office/infopath/2007/PartnerControls"/>
    <xsd:element name="_dlc_DocId" ma:index="33" nillable="true" ma:displayName="Document ID Value" ma:description="The value of the document ID assigned to this item." ma:internalName="_dlc_DocId" ma:readOnly="true">
      <xsd:simpleType>
        <xsd:restriction base="dms:Text"/>
      </xsd:simpleType>
    </xsd:element>
    <xsd:element name="_dlc_DocIdUrl" ma:index="3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5"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axOccurs="1" ma:index="1" ma:displayName="Title"/>
        <xsd:element ref="dc:subject" minOccurs="0" maxOccurs="1"/>
        <xsd:element ref="dc:description" minOccurs="0" maxOccurs="1" ma:index="5" ma:displayName="Description"/>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558FC06-797F-46B2-B96D-CB9A19E3821A}">
  <ds:schemaRefs>
    <ds:schemaRef ds:uri="Microsoft.SharePoint.Taxonomy.ContentTypeSync"/>
  </ds:schemaRefs>
</ds:datastoreItem>
</file>

<file path=customXml/itemProps2.xml><?xml version="1.0" encoding="utf-8"?>
<ds:datastoreItem xmlns:ds="http://schemas.openxmlformats.org/officeDocument/2006/customXml" ds:itemID="{D143222A-3D24-492D-9A0C-469CF8117F78}">
  <ds:schemaRefs>
    <ds:schemaRef ds:uri="http://schemas.microsoft.com/sharepoint/v3/contenttype/forms"/>
  </ds:schemaRefs>
</ds:datastoreItem>
</file>

<file path=customXml/itemProps3.xml><?xml version="1.0" encoding="utf-8"?>
<ds:datastoreItem xmlns:ds="http://schemas.openxmlformats.org/officeDocument/2006/customXml" ds:itemID="{87C115A3-E202-4482-989E-1FB543873A91}">
  <ds:schemaRefs>
    <ds:schemaRef ds:uri="http://schemas.microsoft.com/office/infopath/2007/PartnerControls"/>
    <ds:schemaRef ds:uri="http://schemas.microsoft.com/office/2006/documentManagement/types"/>
    <ds:schemaRef ds:uri="http://purl.org/dc/terms/"/>
    <ds:schemaRef ds:uri="http://schemas.microsoft.com/office/2006/metadata/properties"/>
    <ds:schemaRef ds:uri="http://purl.org/dc/elements/1.1/"/>
    <ds:schemaRef ds:uri="http://purl.org/dc/dcmitype/"/>
    <ds:schemaRef ds:uri="e8b21ae9-f0a8-49ce-9b2c-a58d8c179312"/>
    <ds:schemaRef ds:uri="http://www.w3.org/XML/1998/namespace"/>
    <ds:schemaRef ds:uri="http://schemas.openxmlformats.org/package/2006/metadata/core-properties"/>
    <ds:schemaRef ds:uri="19af934d-e15a-43a3-bb58-91d5a836326e"/>
  </ds:schemaRefs>
</ds:datastoreItem>
</file>

<file path=customXml/itemProps4.xml><?xml version="1.0" encoding="utf-8"?>
<ds:datastoreItem xmlns:ds="http://schemas.openxmlformats.org/officeDocument/2006/customXml" ds:itemID="{5593E6A5-A4AC-4C43-9100-77CB4D1D35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af934d-e15a-43a3-bb58-91d5a836326e"/>
    <ds:schemaRef ds:uri="e8b21ae9-f0a8-49ce-9b2c-a58d8c1793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8AE4878A-CE01-4BD7-8C58-938C6D38CCF1}">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IID Board Presentation PowerPoint Template (2016)</Template>
  <TotalTime>5388</TotalTime>
  <Words>1977</Words>
  <Application>Microsoft Office PowerPoint</Application>
  <PresentationFormat>On-screen Show (4:3)</PresentationFormat>
  <Paragraphs>101</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Arial Narrow</vt:lpstr>
      <vt:lpstr>Times New Roman</vt:lpstr>
      <vt:lpstr>Wingdings</vt:lpstr>
      <vt:lpstr>Default Design</vt:lpstr>
      <vt:lpstr>Imperial Irrigation District   May 2, 2023  Tina Shields, PE Water Department Manager </vt:lpstr>
      <vt:lpstr>PowerPoint Presentation</vt:lpstr>
      <vt:lpstr>Imperial Valley’s Agricultural Economy</vt:lpstr>
      <vt:lpstr>PowerPoint Presentation</vt:lpstr>
      <vt:lpstr>PowerPoint Presentation</vt:lpstr>
      <vt:lpstr>1988 IID/MWD Conservation Program</vt:lpstr>
      <vt:lpstr>2003 QSA Conservation Programs</vt:lpstr>
      <vt:lpstr>PowerPoint Presentation</vt:lpstr>
      <vt:lpstr>The Salton Sea</vt:lpstr>
      <vt:lpstr>IID’s Additional Conservation Proposal Up to 1 million acre-feet of voluntary, compensated conservation through 2026 </vt:lpstr>
    </vt:vector>
  </TitlesOfParts>
  <Company>Imperial Irrigation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Shields, Tina L</dc:creator>
  <dc:description>Board Presentation PowerPoint Template</dc:description>
  <cp:lastModifiedBy>Ortega, Antonio</cp:lastModifiedBy>
  <cp:revision>30</cp:revision>
  <dcterms:created xsi:type="dcterms:W3CDTF">2023-04-27T02:28:11Z</dcterms:created>
  <dcterms:modified xsi:type="dcterms:W3CDTF">2023-05-01T16:01:28Z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0x010100A1AEC9E62AFF4D3DAB70D57A02DF6CD700A051D687CDF14D48A7C65E5ECE007779000D97744BD64B47438788DD0C3B0044DB</vt:lpwstr>
  </property>
  <property fmtid="{D5CDD505-2E9C-101B-9397-08002B2CF9AE}" pid="3" name="_dlc_DocIdItemGuid">
    <vt:lpwstr>4db41112-9aff-457b-a483-89fc62d9a657</vt:lpwstr>
  </property>
  <property fmtid="{D5CDD505-2E9C-101B-9397-08002B2CF9AE}" pid="4" name="IIDDepartment">
    <vt:lpwstr>4;#Board of Directors|2ed5e6fb-f993-44fe-87da-1a687089c9b3</vt:lpwstr>
  </property>
  <property fmtid="{D5CDD505-2E9C-101B-9397-08002B2CF9AE}" pid="5" name="PublicDocType">
    <vt:lpwstr>16;#IID Forms|669e68b7-2efe-4c3e-8b47-09a867b9a017</vt:lpwstr>
  </property>
  <property fmtid="{D5CDD505-2E9C-101B-9397-08002B2CF9AE}" pid="6" name="Order">
    <vt:r8>528700</vt:r8>
  </property>
  <property fmtid="{D5CDD505-2E9C-101B-9397-08002B2CF9AE}" pid="7" name="DocumentSetDescription">
    <vt:lpwstr>Board Presentation PowerPoint Template</vt:lpwstr>
  </property>
</Properties>
</file>